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6"/>
  </p:notesMasterIdLst>
  <p:sldIdLst>
    <p:sldId id="256" r:id="rId2"/>
    <p:sldId id="268" r:id="rId3"/>
    <p:sldId id="257" r:id="rId4"/>
    <p:sldId id="258" r:id="rId5"/>
    <p:sldId id="259" r:id="rId6"/>
    <p:sldId id="260" r:id="rId7"/>
    <p:sldId id="270" r:id="rId8"/>
    <p:sldId id="261" r:id="rId9"/>
    <p:sldId id="262" r:id="rId10"/>
    <p:sldId id="263" r:id="rId11"/>
    <p:sldId id="264" r:id="rId12"/>
    <p:sldId id="265" r:id="rId13"/>
    <p:sldId id="266" r:id="rId14"/>
    <p:sldId id="267" r:id="rId15"/>
  </p:sldIdLst>
  <p:sldSz cx="9144000" cy="6858000" type="screen4x3"/>
  <p:notesSz cx="6858000" cy="9144000"/>
  <p:defaultText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94" autoAdjust="0"/>
    <p:restoredTop sz="94660"/>
  </p:normalViewPr>
  <p:slideViewPr>
    <p:cSldViewPr>
      <p:cViewPr varScale="1">
        <p:scale>
          <a:sx n="69" d="100"/>
          <a:sy n="69" d="100"/>
        </p:scale>
        <p:origin x="-870"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lt-LT"/>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3865D3C-CE80-4148-96A9-027F8B5A368D}" type="datetimeFigureOut">
              <a:rPr lang="lt-LT" smtClean="0"/>
              <a:t>2010.11.20</a:t>
            </a:fld>
            <a:endParaRPr lang="lt-LT"/>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lt-LT"/>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lt-LT"/>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FCB1261-1109-4937-AF35-1904CC79BA14}" type="slidenum">
              <a:rPr lang="lt-LT" smtClean="0"/>
              <a:t>‹#›</a:t>
            </a:fld>
            <a:endParaRPr lang="lt-L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lt-LT" dirty="0"/>
          </a:p>
        </p:txBody>
      </p:sp>
      <p:sp>
        <p:nvSpPr>
          <p:cNvPr id="4" name="Slide Number Placeholder 3"/>
          <p:cNvSpPr>
            <a:spLocks noGrp="1"/>
          </p:cNvSpPr>
          <p:nvPr>
            <p:ph type="sldNum" sz="quarter" idx="10"/>
          </p:nvPr>
        </p:nvSpPr>
        <p:spPr/>
        <p:txBody>
          <a:bodyPr/>
          <a:lstStyle/>
          <a:p>
            <a:fld id="{EFCB1261-1109-4937-AF35-1904CC79BA14}" type="slidenum">
              <a:rPr lang="lt-LT" smtClean="0"/>
              <a:t>14</a:t>
            </a:fld>
            <a:endParaRPr lang="lt-L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24CFFE18-1BA3-4EE9-B109-B1D568900086}" type="datetimeFigureOut">
              <a:rPr lang="lt-LT" smtClean="0"/>
              <a:pPr/>
              <a:t>2010.11.20</a:t>
            </a:fld>
            <a:endParaRPr lang="lt-LT"/>
          </a:p>
        </p:txBody>
      </p:sp>
      <p:sp>
        <p:nvSpPr>
          <p:cNvPr id="17" name="Footer Placeholder 16"/>
          <p:cNvSpPr>
            <a:spLocks noGrp="1"/>
          </p:cNvSpPr>
          <p:nvPr>
            <p:ph type="ftr" sz="quarter" idx="11"/>
          </p:nvPr>
        </p:nvSpPr>
        <p:spPr/>
        <p:txBody>
          <a:bodyPr/>
          <a:lstStyle/>
          <a:p>
            <a:endParaRPr lang="lt-LT"/>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A8912008-0B7D-4E52-9E35-FE0643658B15}" type="slidenum">
              <a:rPr lang="lt-LT" smtClean="0"/>
              <a:pPr/>
              <a:t>‹#›</a:t>
            </a:fld>
            <a:endParaRPr lang="lt-LT"/>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4CFFE18-1BA3-4EE9-B109-B1D568900086}" type="datetimeFigureOut">
              <a:rPr lang="lt-LT" smtClean="0"/>
              <a:pPr/>
              <a:t>2010.11.20</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A8912008-0B7D-4E52-9E35-FE0643658B15}" type="slidenum">
              <a:rPr lang="lt-LT" smtClean="0"/>
              <a:pPr/>
              <a:t>‹#›</a:t>
            </a:fld>
            <a:endParaRPr lang="lt-LT"/>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4CFFE18-1BA3-4EE9-B109-B1D568900086}" type="datetimeFigureOut">
              <a:rPr lang="lt-LT" smtClean="0"/>
              <a:pPr/>
              <a:t>2010.11.20</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A8912008-0B7D-4E52-9E35-FE0643658B15}" type="slidenum">
              <a:rPr lang="lt-LT" smtClean="0"/>
              <a:pPr/>
              <a:t>‹#›</a:t>
            </a:fld>
            <a:endParaRPr lang="lt-LT"/>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24CFFE18-1BA3-4EE9-B109-B1D568900086}" type="datetimeFigureOut">
              <a:rPr lang="lt-LT" smtClean="0"/>
              <a:pPr/>
              <a:t>2010.11.20</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A8912008-0B7D-4E52-9E35-FE0643658B15}" type="slidenum">
              <a:rPr lang="lt-LT" smtClean="0"/>
              <a:pPr/>
              <a:t>‹#›</a:t>
            </a:fld>
            <a:endParaRPr lang="lt-LT"/>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4CFFE18-1BA3-4EE9-B109-B1D568900086}" type="datetimeFigureOut">
              <a:rPr lang="lt-LT" smtClean="0"/>
              <a:pPr/>
              <a:t>2010.11.20</a:t>
            </a:fld>
            <a:endParaRPr lang="lt-LT"/>
          </a:p>
        </p:txBody>
      </p:sp>
      <p:sp>
        <p:nvSpPr>
          <p:cNvPr id="5" name="Footer Placeholder 4"/>
          <p:cNvSpPr>
            <a:spLocks noGrp="1"/>
          </p:cNvSpPr>
          <p:nvPr>
            <p:ph type="ftr" sz="quarter" idx="11"/>
          </p:nvPr>
        </p:nvSpPr>
        <p:spPr>
          <a:xfrm>
            <a:off x="800100" y="6172200"/>
            <a:ext cx="4000500" cy="457200"/>
          </a:xfrm>
        </p:spPr>
        <p:txBody>
          <a:bodyPr/>
          <a:lstStyle/>
          <a:p>
            <a:endParaRPr lang="lt-LT"/>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A8912008-0B7D-4E52-9E35-FE0643658B15}" type="slidenum">
              <a:rPr lang="lt-LT" smtClean="0"/>
              <a:pPr/>
              <a:t>‹#›</a:t>
            </a:fld>
            <a:endParaRPr lang="lt-LT"/>
          </a:p>
        </p:txBody>
      </p:sp>
    </p:spTree>
  </p:cSld>
  <p:clrMapOvr>
    <a:overrideClrMapping bg1="lt1" tx1="dk1" bg2="lt2" tx2="dk2" accent1="accent1" accent2="accent2" accent3="accent3" accent4="accent4" accent5="accent5" accent6="accent6" hlink="hlink" folHlink="folHlink"/>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24CFFE18-1BA3-4EE9-B109-B1D568900086}" type="datetimeFigureOut">
              <a:rPr lang="lt-LT" smtClean="0"/>
              <a:pPr/>
              <a:t>2010.11.20</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A8912008-0B7D-4E52-9E35-FE0643658B15}" type="slidenum">
              <a:rPr lang="lt-LT" smtClean="0"/>
              <a:pPr/>
              <a:t>‹#›</a:t>
            </a:fld>
            <a:endParaRPr lang="lt-LT"/>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24CFFE18-1BA3-4EE9-B109-B1D568900086}" type="datetimeFigureOut">
              <a:rPr lang="lt-LT" smtClean="0"/>
              <a:pPr/>
              <a:t>2010.11.20</a:t>
            </a:fld>
            <a:endParaRPr lang="lt-LT"/>
          </a:p>
        </p:txBody>
      </p:sp>
      <p:sp>
        <p:nvSpPr>
          <p:cNvPr id="8" name="Footer Placeholder 7"/>
          <p:cNvSpPr>
            <a:spLocks noGrp="1"/>
          </p:cNvSpPr>
          <p:nvPr>
            <p:ph type="ftr" sz="quarter" idx="11"/>
          </p:nvPr>
        </p:nvSpPr>
        <p:spPr/>
        <p:txBody>
          <a:bodyPr/>
          <a:lstStyle/>
          <a:p>
            <a:endParaRPr lang="lt-LT"/>
          </a:p>
        </p:txBody>
      </p:sp>
      <p:sp>
        <p:nvSpPr>
          <p:cNvPr id="9" name="Slide Number Placeholder 8"/>
          <p:cNvSpPr>
            <a:spLocks noGrp="1"/>
          </p:cNvSpPr>
          <p:nvPr>
            <p:ph type="sldNum" sz="quarter" idx="12"/>
          </p:nvPr>
        </p:nvSpPr>
        <p:spPr/>
        <p:txBody>
          <a:bodyPr/>
          <a:lstStyle/>
          <a:p>
            <a:fld id="{A8912008-0B7D-4E52-9E35-FE0643658B15}" type="slidenum">
              <a:rPr lang="lt-LT" smtClean="0"/>
              <a:pPr/>
              <a:t>‹#›</a:t>
            </a:fld>
            <a:endParaRPr lang="lt-LT"/>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4CFFE18-1BA3-4EE9-B109-B1D568900086}" type="datetimeFigureOut">
              <a:rPr lang="lt-LT" smtClean="0"/>
              <a:pPr/>
              <a:t>2010.11.20</a:t>
            </a:fld>
            <a:endParaRPr lang="lt-LT"/>
          </a:p>
        </p:txBody>
      </p:sp>
      <p:sp>
        <p:nvSpPr>
          <p:cNvPr id="4" name="Footer Placeholder 3"/>
          <p:cNvSpPr>
            <a:spLocks noGrp="1"/>
          </p:cNvSpPr>
          <p:nvPr>
            <p:ph type="ftr" sz="quarter" idx="11"/>
          </p:nvPr>
        </p:nvSpPr>
        <p:spPr/>
        <p:txBody>
          <a:bodyPr/>
          <a:lstStyle/>
          <a:p>
            <a:endParaRPr lang="lt-LT"/>
          </a:p>
        </p:txBody>
      </p:sp>
      <p:sp>
        <p:nvSpPr>
          <p:cNvPr id="5" name="Slide Number Placeholder 4"/>
          <p:cNvSpPr>
            <a:spLocks noGrp="1"/>
          </p:cNvSpPr>
          <p:nvPr>
            <p:ph type="sldNum" sz="quarter" idx="12"/>
          </p:nvPr>
        </p:nvSpPr>
        <p:spPr/>
        <p:txBody>
          <a:bodyPr/>
          <a:lstStyle/>
          <a:p>
            <a:fld id="{A8912008-0B7D-4E52-9E35-FE0643658B15}" type="slidenum">
              <a:rPr lang="lt-LT" smtClean="0"/>
              <a:pPr/>
              <a:t>‹#›</a:t>
            </a:fld>
            <a:endParaRPr lang="lt-LT"/>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CFFE18-1BA3-4EE9-B109-B1D568900086}" type="datetimeFigureOut">
              <a:rPr lang="lt-LT" smtClean="0"/>
              <a:pPr/>
              <a:t>2010.11.20</a:t>
            </a:fld>
            <a:endParaRPr lang="lt-LT"/>
          </a:p>
        </p:txBody>
      </p:sp>
      <p:sp>
        <p:nvSpPr>
          <p:cNvPr id="3" name="Footer Placeholder 2"/>
          <p:cNvSpPr>
            <a:spLocks noGrp="1"/>
          </p:cNvSpPr>
          <p:nvPr>
            <p:ph type="ftr" sz="quarter" idx="11"/>
          </p:nvPr>
        </p:nvSpPr>
        <p:spPr/>
        <p:txBody>
          <a:bodyPr/>
          <a:lstStyle/>
          <a:p>
            <a:endParaRPr lang="lt-LT"/>
          </a:p>
        </p:txBody>
      </p:sp>
      <p:sp>
        <p:nvSpPr>
          <p:cNvPr id="4" name="Slide Number Placeholder 3"/>
          <p:cNvSpPr>
            <a:spLocks noGrp="1"/>
          </p:cNvSpPr>
          <p:nvPr>
            <p:ph type="sldNum" sz="quarter" idx="12"/>
          </p:nvPr>
        </p:nvSpPr>
        <p:spPr/>
        <p:txBody>
          <a:bodyPr/>
          <a:lstStyle/>
          <a:p>
            <a:fld id="{A8912008-0B7D-4E52-9E35-FE0643658B15}" type="slidenum">
              <a:rPr lang="lt-LT" smtClean="0"/>
              <a:pPr/>
              <a:t>‹#›</a:t>
            </a:fld>
            <a:endParaRPr lang="lt-LT"/>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4CFFE18-1BA3-4EE9-B109-B1D568900086}" type="datetimeFigureOut">
              <a:rPr lang="lt-LT" smtClean="0"/>
              <a:pPr/>
              <a:t>2010.11.20</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A8912008-0B7D-4E52-9E35-FE0643658B15}" type="slidenum">
              <a:rPr lang="lt-LT" smtClean="0"/>
              <a:pPr/>
              <a:t>‹#›</a:t>
            </a:fld>
            <a:endParaRPr lang="lt-LT"/>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4CFFE18-1BA3-4EE9-B109-B1D568900086}" type="datetimeFigureOut">
              <a:rPr lang="lt-LT" smtClean="0"/>
              <a:pPr/>
              <a:t>2010.11.20</a:t>
            </a:fld>
            <a:endParaRPr lang="lt-LT"/>
          </a:p>
        </p:txBody>
      </p:sp>
      <p:sp>
        <p:nvSpPr>
          <p:cNvPr id="6" name="Footer Placeholder 5"/>
          <p:cNvSpPr>
            <a:spLocks noGrp="1"/>
          </p:cNvSpPr>
          <p:nvPr>
            <p:ph type="ftr" sz="quarter" idx="11"/>
          </p:nvPr>
        </p:nvSpPr>
        <p:spPr>
          <a:xfrm>
            <a:off x="914400" y="6172200"/>
            <a:ext cx="3886200" cy="457200"/>
          </a:xfrm>
        </p:spPr>
        <p:txBody>
          <a:bodyPr/>
          <a:lstStyle/>
          <a:p>
            <a:endParaRPr lang="lt-LT"/>
          </a:p>
        </p:txBody>
      </p:sp>
      <p:sp>
        <p:nvSpPr>
          <p:cNvPr id="7" name="Slide Number Placeholder 6"/>
          <p:cNvSpPr>
            <a:spLocks noGrp="1"/>
          </p:cNvSpPr>
          <p:nvPr>
            <p:ph type="sldNum" sz="quarter" idx="12"/>
          </p:nvPr>
        </p:nvSpPr>
        <p:spPr>
          <a:xfrm>
            <a:off x="146304" y="6208776"/>
            <a:ext cx="457200" cy="457200"/>
          </a:xfrm>
        </p:spPr>
        <p:txBody>
          <a:bodyPr/>
          <a:lstStyle/>
          <a:p>
            <a:fld id="{A8912008-0B7D-4E52-9E35-FE0643658B15}" type="slidenum">
              <a:rPr lang="lt-LT" smtClean="0"/>
              <a:pPr/>
              <a:t>‹#›</a:t>
            </a:fld>
            <a:endParaRPr lang="lt-LT"/>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24CFFE18-1BA3-4EE9-B109-B1D568900086}" type="datetimeFigureOut">
              <a:rPr lang="lt-LT" smtClean="0"/>
              <a:pPr/>
              <a:t>2010.11.20</a:t>
            </a:fld>
            <a:endParaRPr lang="lt-LT"/>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lt-LT"/>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A8912008-0B7D-4E52-9E35-FE0643658B15}" type="slidenum">
              <a:rPr lang="lt-LT" smtClean="0"/>
              <a:pPr/>
              <a:t>‹#›</a:t>
            </a:fld>
            <a:endParaRPr lang="lt-LT"/>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wipe dir="r"/>
  </p:transition>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hyperlink" Target="http://bukbibliotekininku.blogspot.com/2010/06/virtualus-socialiniai-tinklai-naujas.html" TargetMode="External"/><Relationship Id="rId3" Type="http://schemas.openxmlformats.org/officeDocument/2006/relationships/hyperlink" Target="http://www.balsas.lt/naujiena/251291/socialiniai-tinklai-pleciasi-kosminiu-greiciu" TargetMode="External"/><Relationship Id="rId7" Type="http://schemas.openxmlformats.org/officeDocument/2006/relationships/hyperlink" Target="http://www.delfi.lt/news/economy/ITbussines/darbdaviu-dilema-del-socialiniu-tinklu-uzdrausti-negalima-naudotis.d?id=30118121" TargetMode="External"/><Relationship Id="rId12" Type="http://schemas.openxmlformats.org/officeDocument/2006/relationships/hyperlink" Target="http://www.labas.co.uk/blog/2007/07/26/socialiniai-tinklai/" TargetMode="External"/><Relationship Id="rId2" Type="http://schemas.openxmlformats.org/officeDocument/2006/relationships/hyperlink" Target="http://www.on.lt/up/soc-tinklai.htm" TargetMode="External"/><Relationship Id="rId1" Type="http://schemas.openxmlformats.org/officeDocument/2006/relationships/slideLayout" Target="../slideLayouts/slideLayout2.xml"/><Relationship Id="rId6" Type="http://schemas.openxmlformats.org/officeDocument/2006/relationships/hyperlink" Target="http://www.zebra.lt/lt/vyrams/kompiuteris/apple-zengia-i-socialiniu-tinklu-rinka-211881.html" TargetMode="External"/><Relationship Id="rId11" Type="http://schemas.openxmlformats.org/officeDocument/2006/relationships/hyperlink" Target="http://blog.lrytas.lt/web20/2010/01/lietuvos-socialiniai-tinklai/" TargetMode="External"/><Relationship Id="rId5" Type="http://schemas.openxmlformats.org/officeDocument/2006/relationships/hyperlink" Target="http://www.vycius.eu/socialiniai-tinklai/" TargetMode="External"/><Relationship Id="rId10" Type="http://schemas.openxmlformats.org/officeDocument/2006/relationships/hyperlink" Target="http://www.elektronika.lt/tips/theme/190/22129/" TargetMode="External"/><Relationship Id="rId4" Type="http://schemas.openxmlformats.org/officeDocument/2006/relationships/hyperlink" Target="http://www.didzgalvis.lt/socialiniai_tinklai_lietuvoje" TargetMode="External"/><Relationship Id="rId9" Type="http://schemas.openxmlformats.org/officeDocument/2006/relationships/hyperlink" Target="http://www.verslobanga.lt/lt/patark.full/4bc1d7c1e9cdb"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slide" Target="slide4.xml"/><Relationship Id="rId7" Type="http://schemas.openxmlformats.org/officeDocument/2006/relationships/slide" Target="slide10.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8.xml"/><Relationship Id="rId5" Type="http://schemas.openxmlformats.org/officeDocument/2006/relationships/slide" Target="slide6.xml"/><Relationship Id="rId10" Type="http://schemas.openxmlformats.org/officeDocument/2006/relationships/slide" Target="slide13.xml"/><Relationship Id="rId4" Type="http://schemas.openxmlformats.org/officeDocument/2006/relationships/slide" Target="slide5.xml"/><Relationship Id="rId9" Type="http://schemas.openxmlformats.org/officeDocument/2006/relationships/slide" Target="slide1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lt-LT" sz="3600" b="1" dirty="0">
                <a:latin typeface="Times New Roman" pitchFamily="18" charset="0"/>
                <a:cs typeface="Times New Roman" pitchFamily="18" charset="0"/>
              </a:rPr>
              <a:t>Socialiniai tinklai</a:t>
            </a:r>
            <a:r>
              <a:rPr lang="lt-LT" b="1" dirty="0"/>
              <a:t/>
            </a:r>
            <a:br>
              <a:rPr lang="lt-LT" b="1" dirty="0"/>
            </a:br>
            <a:endParaRPr lang="lt-LT"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grpId="0" nodeType="afterEffect">
                                  <p:stCondLst>
                                    <p:cond delay="0"/>
                                  </p:stCondLst>
                                  <p:childTnLst>
                                    <p:animRot by="21600000">
                                      <p:cBhvr>
                                        <p:cTn id="6"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Documents and Settings\Djmakasa\Desktop\e65397b11933010a8205ace3201f965fee767392_article.jpg"/>
          <p:cNvPicPr>
            <a:picLocks noChangeAspect="1" noChangeArrowheads="1"/>
          </p:cNvPicPr>
          <p:nvPr/>
        </p:nvPicPr>
        <p:blipFill>
          <a:blip r:embed="rId2" cstate="print">
            <a:lum bright="-65000" contrast="-74000"/>
          </a:blip>
          <a:srcRect/>
          <a:stretch>
            <a:fillRect/>
          </a:stretch>
        </p:blipFill>
        <p:spPr bwMode="auto">
          <a:xfrm>
            <a:off x="0" y="0"/>
            <a:ext cx="9144001" cy="6858000"/>
          </a:xfrm>
          <a:prstGeom prst="rect">
            <a:avLst/>
          </a:prstGeom>
          <a:noFill/>
        </p:spPr>
      </p:pic>
      <p:sp>
        <p:nvSpPr>
          <p:cNvPr id="2" name="Title 1"/>
          <p:cNvSpPr>
            <a:spLocks noGrp="1"/>
          </p:cNvSpPr>
          <p:nvPr>
            <p:ph type="title"/>
          </p:nvPr>
        </p:nvSpPr>
        <p:spPr/>
        <p:txBody>
          <a:bodyPr>
            <a:noAutofit/>
          </a:bodyPr>
          <a:lstStyle/>
          <a:p>
            <a:pPr algn="ctr"/>
            <a:r>
              <a:rPr lang="lt-LT" sz="3600" b="1" dirty="0" smtClean="0">
                <a:solidFill>
                  <a:srgbClr val="FF0000"/>
                </a:solidFill>
                <a:latin typeface="Times New Roman" pitchFamily="18" charset="0"/>
                <a:cs typeface="Times New Roman" pitchFamily="18" charset="0"/>
              </a:rPr>
              <a:t>Virtualūs socialiniai </a:t>
            </a:r>
            <a:r>
              <a:rPr lang="lt-LT" sz="3600" b="1" dirty="0" smtClean="0">
                <a:solidFill>
                  <a:srgbClr val="FF0000"/>
                </a:solidFill>
                <a:latin typeface="Times New Roman" pitchFamily="18" charset="0"/>
                <a:cs typeface="Times New Roman" pitchFamily="18" charset="0"/>
              </a:rPr>
              <a:t>tinklai - </a:t>
            </a:r>
            <a:r>
              <a:rPr lang="lt-LT" sz="3600" b="1" dirty="0" smtClean="0">
                <a:solidFill>
                  <a:srgbClr val="FF0000"/>
                </a:solidFill>
                <a:latin typeface="Times New Roman" pitchFamily="18" charset="0"/>
                <a:cs typeface="Times New Roman" pitchFamily="18" charset="0"/>
              </a:rPr>
              <a:t>naujas iššūkis bibliotekininkams</a:t>
            </a:r>
            <a:endParaRPr lang="lt-LT" sz="3600" b="1" dirty="0">
              <a:solidFill>
                <a:srgbClr val="FF0000"/>
              </a:solidFill>
              <a:latin typeface="Times New Roman" pitchFamily="18" charset="0"/>
              <a:cs typeface="Times New Roman" pitchFamily="18" charset="0"/>
            </a:endParaRPr>
          </a:p>
        </p:txBody>
      </p:sp>
      <p:sp>
        <p:nvSpPr>
          <p:cNvPr id="3" name="Content Placeholder 2"/>
          <p:cNvSpPr>
            <a:spLocks noGrp="1"/>
          </p:cNvSpPr>
          <p:nvPr>
            <p:ph sz="quarter" idx="1"/>
          </p:nvPr>
        </p:nvSpPr>
        <p:spPr>
          <a:xfrm>
            <a:off x="971600" y="1772816"/>
            <a:ext cx="7772400" cy="4572000"/>
          </a:xfrm>
        </p:spPr>
        <p:txBody>
          <a:bodyPr>
            <a:normAutofit/>
          </a:bodyPr>
          <a:lstStyle/>
          <a:p>
            <a:pPr algn="just"/>
            <a:r>
              <a:rPr lang="lt-LT" sz="2400" b="1" dirty="0" smtClean="0">
                <a:solidFill>
                  <a:srgbClr val="0070C0"/>
                </a:solidFill>
                <a:latin typeface="Times New Roman" pitchFamily="18" charset="0"/>
                <a:cs typeface="Times New Roman" pitchFamily="18" charset="0"/>
              </a:rPr>
              <a:t>Virtualūs socialiniai tinklai jau tapo daugelio jaunuolių kasdienybe. </a:t>
            </a:r>
            <a:endParaRPr lang="lt-LT" sz="2400" b="1" dirty="0" smtClean="0">
              <a:solidFill>
                <a:srgbClr val="0070C0"/>
              </a:solidFill>
              <a:latin typeface="Times New Roman" pitchFamily="18" charset="0"/>
              <a:cs typeface="Times New Roman" pitchFamily="18" charset="0"/>
            </a:endParaRPr>
          </a:p>
          <a:p>
            <a:pPr algn="just"/>
            <a:r>
              <a:rPr lang="lt-LT" sz="2400" b="1" dirty="0" smtClean="0">
                <a:solidFill>
                  <a:srgbClr val="0070C0"/>
                </a:solidFill>
                <a:latin typeface="Times New Roman" pitchFamily="18" charset="0"/>
                <a:cs typeface="Times New Roman" pitchFamily="18" charset="0"/>
              </a:rPr>
              <a:t>Ryškėja </a:t>
            </a:r>
            <a:r>
              <a:rPr lang="lt-LT" sz="2400" b="1" dirty="0" smtClean="0">
                <a:solidFill>
                  <a:srgbClr val="0070C0"/>
                </a:solidFill>
                <a:latin typeface="Times New Roman" pitchFamily="18" charset="0"/>
                <a:cs typeface="Times New Roman" pitchFamily="18" charset="0"/>
              </a:rPr>
              <a:t>tendencija, jog socialiniai tinklai privalės tapti viena iš bibliotekos teikiamų </a:t>
            </a:r>
            <a:r>
              <a:rPr lang="lt-LT" sz="2400" b="1" dirty="0" smtClean="0">
                <a:solidFill>
                  <a:srgbClr val="0070C0"/>
                </a:solidFill>
                <a:latin typeface="Times New Roman" pitchFamily="18" charset="0"/>
                <a:cs typeface="Times New Roman" pitchFamily="18" charset="0"/>
              </a:rPr>
              <a:t>paslaugų.</a:t>
            </a:r>
          </a:p>
          <a:p>
            <a:pPr algn="just"/>
            <a:r>
              <a:rPr lang="lt-LT" sz="2400" b="1" dirty="0" smtClean="0">
                <a:solidFill>
                  <a:srgbClr val="0070C0"/>
                </a:solidFill>
                <a:latin typeface="Times New Roman" pitchFamily="18" charset="0"/>
                <a:cs typeface="Times New Roman" pitchFamily="18" charset="0"/>
              </a:rPr>
              <a:t>Pirmasis aspektas yra apie tai, kad socialiniai tinklai turėtų pagelbėti gerinant informacijos pasiekiamumą. </a:t>
            </a:r>
            <a:endParaRPr lang="lt-LT" sz="2400" b="1" dirty="0" smtClean="0">
              <a:solidFill>
                <a:srgbClr val="0070C0"/>
              </a:solidFill>
              <a:latin typeface="Times New Roman" pitchFamily="18" charset="0"/>
              <a:cs typeface="Times New Roman" pitchFamily="18" charset="0"/>
            </a:endParaRPr>
          </a:p>
          <a:p>
            <a:pPr algn="just"/>
            <a:r>
              <a:rPr lang="lt-LT" sz="2400" b="1" dirty="0" smtClean="0">
                <a:solidFill>
                  <a:srgbClr val="0070C0"/>
                </a:solidFill>
                <a:latin typeface="Times New Roman" pitchFamily="18" charset="0"/>
                <a:cs typeface="Times New Roman" pitchFamily="18" charset="0"/>
              </a:rPr>
              <a:t>Antrasis </a:t>
            </a:r>
            <a:r>
              <a:rPr lang="lt-LT" sz="2400" b="1" dirty="0" smtClean="0">
                <a:solidFill>
                  <a:srgbClr val="0070C0"/>
                </a:solidFill>
                <a:latin typeface="Times New Roman" pitchFamily="18" charset="0"/>
                <a:cs typeface="Times New Roman" pitchFamily="18" charset="0"/>
              </a:rPr>
              <a:t>– socialiniai tinklai turėtų padėti platinti mokslinių tyrimų rezultatus, gerinti mokslinę komunikaciją.</a:t>
            </a:r>
            <a:endParaRPr lang="lt-LT" sz="2400" b="1" dirty="0">
              <a:solidFill>
                <a:srgbClr val="0070C0"/>
              </a:solidFill>
              <a:latin typeface="Times New Roman" pitchFamily="18" charset="0"/>
              <a:cs typeface="Times New Roman" pitchFamily="18"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par>
                          <p:cTn id="8" fill="hold">
                            <p:stCondLst>
                              <p:cond delay="2000"/>
                            </p:stCondLst>
                            <p:childTnLst>
                              <p:par>
                                <p:cTn id="9" presetID="2" presetClass="entr" presetSubtype="4"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2500"/>
                            </p:stCondLst>
                            <p:childTnLst>
                              <p:par>
                                <p:cTn id="14" presetID="2" presetClass="entr" presetSubtype="4" fill="hold" grpId="0" nodeType="after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grpId="0"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additive="base">
                                        <p:cTn id="2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23" fill="hold">
                            <p:stCondLst>
                              <p:cond delay="3500"/>
                            </p:stCondLst>
                            <p:childTnLst>
                              <p:par>
                                <p:cTn id="24" presetID="2" presetClass="entr" presetSubtype="4" fill="hold" grpId="0" nodeType="after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additive="base">
                                        <p:cTn id="2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ocialiniai tinklai.jpg"/>
          <p:cNvPicPr>
            <a:picLocks noChangeAspect="1"/>
          </p:cNvPicPr>
          <p:nvPr/>
        </p:nvPicPr>
        <p:blipFill>
          <a:blip r:embed="rId2" cstate="print">
            <a:lum bright="-80000" contrast="-33000"/>
          </a:blip>
          <a:stretch>
            <a:fillRect/>
          </a:stretch>
        </p:blipFill>
        <p:spPr>
          <a:xfrm>
            <a:off x="0" y="0"/>
            <a:ext cx="9144000" cy="6858000"/>
          </a:xfrm>
          <a:prstGeom prst="rect">
            <a:avLst/>
          </a:prstGeom>
        </p:spPr>
      </p:pic>
      <p:sp>
        <p:nvSpPr>
          <p:cNvPr id="2" name="Title 1"/>
          <p:cNvSpPr>
            <a:spLocks noGrp="1"/>
          </p:cNvSpPr>
          <p:nvPr>
            <p:ph type="title"/>
          </p:nvPr>
        </p:nvSpPr>
        <p:spPr/>
        <p:txBody>
          <a:bodyPr>
            <a:normAutofit fontScale="90000"/>
          </a:bodyPr>
          <a:lstStyle/>
          <a:p>
            <a:pPr algn="ctr"/>
            <a:r>
              <a:rPr lang="lt-LT" b="1" dirty="0" smtClean="0">
                <a:solidFill>
                  <a:srgbClr val="0070C0"/>
                </a:solidFill>
                <a:latin typeface="Times New Roman" pitchFamily="18" charset="0"/>
                <a:cs typeface="Times New Roman" pitchFamily="18" charset="0"/>
              </a:rPr>
              <a:t>Kaip apsisaugoti nuo grėsmių socialiniuose tinkluose?</a:t>
            </a:r>
            <a:endParaRPr lang="lt-LT" dirty="0">
              <a:solidFill>
                <a:srgbClr val="0070C0"/>
              </a:solidFill>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rmAutofit fontScale="85000" lnSpcReduction="20000"/>
          </a:bodyPr>
          <a:lstStyle/>
          <a:p>
            <a:pPr marL="514350" indent="-514350" algn="just">
              <a:buFont typeface="+mj-lt"/>
              <a:buAutoNum type="arabicParenR"/>
            </a:pPr>
            <a:r>
              <a:rPr lang="lt-LT" dirty="0" smtClean="0">
                <a:solidFill>
                  <a:srgbClr val="FF0000"/>
                </a:solidFill>
                <a:latin typeface="Times New Roman" pitchFamily="18" charset="0"/>
                <a:cs typeface="Times New Roman" pitchFamily="18" charset="0"/>
              </a:rPr>
              <a:t>Kruopščiai apgalvokite, kokią informaciją apie save norite </a:t>
            </a:r>
            <a:r>
              <a:rPr lang="lt-LT" dirty="0" smtClean="0">
                <a:solidFill>
                  <a:srgbClr val="FF0000"/>
                </a:solidFill>
                <a:latin typeface="Times New Roman" pitchFamily="18" charset="0"/>
                <a:cs typeface="Times New Roman" pitchFamily="18" charset="0"/>
              </a:rPr>
              <a:t>pateikti.</a:t>
            </a:r>
          </a:p>
          <a:p>
            <a:pPr marL="514350" indent="-514350" algn="just">
              <a:buFont typeface="+mj-lt"/>
              <a:buAutoNum type="arabicParenR"/>
            </a:pPr>
            <a:r>
              <a:rPr lang="lt-LT" dirty="0" smtClean="0">
                <a:solidFill>
                  <a:srgbClr val="FF0000"/>
                </a:solidFill>
                <a:latin typeface="Times New Roman" pitchFamily="18" charset="0"/>
                <a:cs typeface="Times New Roman" pitchFamily="18" charset="0"/>
              </a:rPr>
              <a:t>Būkite atsargūs ir ignoruokite visas įtartinas privačias žinutes, gautas iš jūsų draugų ar pažįstamų socialiniuose tinkluose</a:t>
            </a:r>
            <a:r>
              <a:rPr lang="lt-LT" dirty="0" smtClean="0">
                <a:solidFill>
                  <a:srgbClr val="FF0000"/>
                </a:solidFill>
                <a:latin typeface="Times New Roman" pitchFamily="18" charset="0"/>
                <a:cs typeface="Times New Roman" pitchFamily="18" charset="0"/>
              </a:rPr>
              <a:t>.</a:t>
            </a:r>
          </a:p>
          <a:p>
            <a:pPr marL="514350" indent="-514350" algn="just">
              <a:buFont typeface="+mj-lt"/>
              <a:buAutoNum type="arabicParenR"/>
            </a:pPr>
            <a:r>
              <a:rPr lang="lt-LT" dirty="0" smtClean="0">
                <a:solidFill>
                  <a:srgbClr val="FF0000"/>
                </a:solidFill>
                <a:latin typeface="Times New Roman" pitchFamily="18" charset="0"/>
                <a:cs typeface="Times New Roman" pitchFamily="18" charset="0"/>
              </a:rPr>
              <a:t>Skelbkite </a:t>
            </a:r>
            <a:r>
              <a:rPr lang="lt-LT" dirty="0" smtClean="0">
                <a:solidFill>
                  <a:srgbClr val="FF0000"/>
                </a:solidFill>
                <a:latin typeface="Times New Roman" pitchFamily="18" charset="0"/>
                <a:cs typeface="Times New Roman" pitchFamily="18" charset="0"/>
              </a:rPr>
              <a:t>tik tokią informaciją </a:t>
            </a:r>
            <a:r>
              <a:rPr lang="lt-LT" dirty="0" smtClean="0">
                <a:solidFill>
                  <a:srgbClr val="FF0000"/>
                </a:solidFill>
                <a:latin typeface="Times New Roman" pitchFamily="18" charset="0"/>
                <a:cs typeface="Times New Roman" pitchFamily="18" charset="0"/>
              </a:rPr>
              <a:t>(nuotraukas, vaizdo klipus, komentarus ir pan.), kuri </a:t>
            </a:r>
            <a:r>
              <a:rPr lang="lt-LT" dirty="0" smtClean="0">
                <a:solidFill>
                  <a:srgbClr val="FF0000"/>
                </a:solidFill>
                <a:latin typeface="Times New Roman" pitchFamily="18" charset="0"/>
                <a:cs typeface="Times New Roman" pitchFamily="18" charset="0"/>
              </a:rPr>
              <a:t>jūsų ar kitų asmenų nediskriminuos ir neįžeis</a:t>
            </a:r>
            <a:r>
              <a:rPr lang="lt-LT" dirty="0" smtClean="0">
                <a:solidFill>
                  <a:srgbClr val="FF0000"/>
                </a:solidFill>
                <a:latin typeface="Times New Roman" pitchFamily="18" charset="0"/>
                <a:cs typeface="Times New Roman" pitchFamily="18" charset="0"/>
              </a:rPr>
              <a:t>.</a:t>
            </a:r>
          </a:p>
          <a:p>
            <a:pPr marL="514350" indent="-514350" algn="just">
              <a:buFont typeface="+mj-lt"/>
              <a:buAutoNum type="arabicParenR"/>
            </a:pPr>
            <a:r>
              <a:rPr lang="lt-LT" dirty="0" smtClean="0">
                <a:solidFill>
                  <a:srgbClr val="FF0000"/>
                </a:solidFill>
                <a:latin typeface="Times New Roman" pitchFamily="18" charset="0"/>
                <a:cs typeface="Times New Roman" pitchFamily="18" charset="0"/>
              </a:rPr>
              <a:t>Venkite leisti socialinių tinklų interaktyvioms programoms gauti privačius jūsų duomenis bei joms aktyvuotis</a:t>
            </a:r>
            <a:r>
              <a:rPr lang="lt-LT" dirty="0" smtClean="0">
                <a:solidFill>
                  <a:srgbClr val="FF0000"/>
                </a:solidFill>
                <a:latin typeface="Times New Roman" pitchFamily="18" charset="0"/>
                <a:cs typeface="Times New Roman" pitchFamily="18" charset="0"/>
              </a:rPr>
              <a:t>.</a:t>
            </a:r>
          </a:p>
          <a:p>
            <a:pPr marL="514350" indent="-514350" algn="just">
              <a:buFont typeface="+mj-lt"/>
              <a:buAutoNum type="arabicParenR"/>
            </a:pPr>
            <a:r>
              <a:rPr lang="lt-LT" dirty="0" smtClean="0">
                <a:solidFill>
                  <a:srgbClr val="FF0000"/>
                </a:solidFill>
                <a:latin typeface="Times New Roman" pitchFamily="18" charset="0"/>
                <a:cs typeface="Times New Roman" pitchFamily="18" charset="0"/>
              </a:rPr>
              <a:t>Būkite atsargūs su nepažįstamais vartotojais</a:t>
            </a:r>
            <a:r>
              <a:rPr lang="lt-LT" dirty="0" smtClean="0">
                <a:solidFill>
                  <a:srgbClr val="FF0000"/>
                </a:solidFill>
                <a:latin typeface="Times New Roman" pitchFamily="18" charset="0"/>
                <a:cs typeface="Times New Roman" pitchFamily="18" charset="0"/>
              </a:rPr>
              <a:t>.</a:t>
            </a:r>
          </a:p>
          <a:p>
            <a:pPr marL="514350" indent="-514350" algn="just">
              <a:buFont typeface="+mj-lt"/>
              <a:buAutoNum type="arabicParenR"/>
            </a:pPr>
            <a:r>
              <a:rPr lang="lt-LT" dirty="0" smtClean="0">
                <a:solidFill>
                  <a:srgbClr val="FF0000"/>
                </a:solidFill>
                <a:latin typeface="Times New Roman" pitchFamily="18" charset="0"/>
                <a:cs typeface="Times New Roman" pitchFamily="18" charset="0"/>
              </a:rPr>
              <a:t>Apgalvotai parinkite slaptažodžius bei kruopščiai juos saugokite</a:t>
            </a:r>
            <a:r>
              <a:rPr lang="lt-LT" dirty="0" smtClean="0">
                <a:solidFill>
                  <a:srgbClr val="FF0000"/>
                </a:solidFill>
                <a:latin typeface="Times New Roman" pitchFamily="18" charset="0"/>
                <a:cs typeface="Times New Roman" pitchFamily="18" charset="0"/>
              </a:rPr>
              <a:t>.</a:t>
            </a:r>
          </a:p>
          <a:p>
            <a:pPr marL="514350" indent="-514350" algn="just">
              <a:buFont typeface="+mj-lt"/>
              <a:buAutoNum type="arabicParenR"/>
            </a:pPr>
            <a:r>
              <a:rPr lang="lt-LT" dirty="0" smtClean="0">
                <a:solidFill>
                  <a:srgbClr val="FF0000"/>
                </a:solidFill>
                <a:latin typeface="Times New Roman" pitchFamily="18" charset="0"/>
                <a:cs typeface="Times New Roman" pitchFamily="18" charset="0"/>
              </a:rPr>
              <a:t>Reguliariai atnaujinkite apsaugos programas, internetines naršykles, operacines sistemas bei kitas taikomąsias programas.</a:t>
            </a:r>
            <a:endParaRPr lang="lt-LT" dirty="0">
              <a:solidFill>
                <a:srgbClr val="FF0000"/>
              </a:solidFill>
              <a:latin typeface="Times New Roman" pitchFamily="18" charset="0"/>
              <a:cs typeface="Times New Roman" pitchFamily="18"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par>
                          <p:cTn id="8" fill="hold">
                            <p:stCondLst>
                              <p:cond delay="2000"/>
                            </p:stCondLst>
                            <p:childTnLst>
                              <p:par>
                                <p:cTn id="9" presetID="18" presetClass="entr" presetSubtype="12"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trips(downLeft)">
                                      <p:cBhvr>
                                        <p:cTn id="11" dur="500"/>
                                        <p:tgtEl>
                                          <p:spTgt spid="3">
                                            <p:txEl>
                                              <p:pRg st="0" end="0"/>
                                            </p:txEl>
                                          </p:spTgt>
                                        </p:tgtEl>
                                      </p:cBhvr>
                                    </p:animEffect>
                                  </p:childTnLst>
                                </p:cTn>
                              </p:par>
                            </p:childTnLst>
                          </p:cTn>
                        </p:par>
                        <p:par>
                          <p:cTn id="12" fill="hold">
                            <p:stCondLst>
                              <p:cond delay="2500"/>
                            </p:stCondLst>
                            <p:childTnLst>
                              <p:par>
                                <p:cTn id="13" presetID="18" presetClass="entr" presetSubtype="12"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strips(downLeft)">
                                      <p:cBhvr>
                                        <p:cTn id="15" dur="500"/>
                                        <p:tgtEl>
                                          <p:spTgt spid="3">
                                            <p:txEl>
                                              <p:pRg st="1" end="1"/>
                                            </p:txEl>
                                          </p:spTgt>
                                        </p:tgtEl>
                                      </p:cBhvr>
                                    </p:animEffect>
                                  </p:childTnLst>
                                </p:cTn>
                              </p:par>
                            </p:childTnLst>
                          </p:cTn>
                        </p:par>
                        <p:par>
                          <p:cTn id="16" fill="hold">
                            <p:stCondLst>
                              <p:cond delay="3000"/>
                            </p:stCondLst>
                            <p:childTnLst>
                              <p:par>
                                <p:cTn id="17" presetID="18" presetClass="entr" presetSubtype="12"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strips(downLeft)">
                                      <p:cBhvr>
                                        <p:cTn id="19" dur="500"/>
                                        <p:tgtEl>
                                          <p:spTgt spid="3">
                                            <p:txEl>
                                              <p:pRg st="2" end="2"/>
                                            </p:txEl>
                                          </p:spTgt>
                                        </p:tgtEl>
                                      </p:cBhvr>
                                    </p:animEffect>
                                  </p:childTnLst>
                                </p:cTn>
                              </p:par>
                            </p:childTnLst>
                          </p:cTn>
                        </p:par>
                        <p:par>
                          <p:cTn id="20" fill="hold">
                            <p:stCondLst>
                              <p:cond delay="3500"/>
                            </p:stCondLst>
                            <p:childTnLst>
                              <p:par>
                                <p:cTn id="21" presetID="18" presetClass="entr" presetSubtype="12" fill="hold" grpId="0"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strips(downLeft)">
                                      <p:cBhvr>
                                        <p:cTn id="23" dur="500"/>
                                        <p:tgtEl>
                                          <p:spTgt spid="3">
                                            <p:txEl>
                                              <p:pRg st="3" end="3"/>
                                            </p:txEl>
                                          </p:spTgt>
                                        </p:tgtEl>
                                      </p:cBhvr>
                                    </p:animEffect>
                                  </p:childTnLst>
                                </p:cTn>
                              </p:par>
                            </p:childTnLst>
                          </p:cTn>
                        </p:par>
                        <p:par>
                          <p:cTn id="24" fill="hold">
                            <p:stCondLst>
                              <p:cond delay="4000"/>
                            </p:stCondLst>
                            <p:childTnLst>
                              <p:par>
                                <p:cTn id="25" presetID="18" presetClass="entr" presetSubtype="12" fill="hold" grpId="0" nodeType="after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strips(downLeft)">
                                      <p:cBhvr>
                                        <p:cTn id="27" dur="500"/>
                                        <p:tgtEl>
                                          <p:spTgt spid="3">
                                            <p:txEl>
                                              <p:pRg st="4" end="4"/>
                                            </p:txEl>
                                          </p:spTgt>
                                        </p:tgtEl>
                                      </p:cBhvr>
                                    </p:animEffect>
                                  </p:childTnLst>
                                </p:cTn>
                              </p:par>
                            </p:childTnLst>
                          </p:cTn>
                        </p:par>
                        <p:par>
                          <p:cTn id="28" fill="hold">
                            <p:stCondLst>
                              <p:cond delay="4500"/>
                            </p:stCondLst>
                            <p:childTnLst>
                              <p:par>
                                <p:cTn id="29" presetID="18" presetClass="entr" presetSubtype="12" fill="hold" grpId="0" nodeType="after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strips(downLeft)">
                                      <p:cBhvr>
                                        <p:cTn id="31" dur="500"/>
                                        <p:tgtEl>
                                          <p:spTgt spid="3">
                                            <p:txEl>
                                              <p:pRg st="5" end="5"/>
                                            </p:txEl>
                                          </p:spTgt>
                                        </p:tgtEl>
                                      </p:cBhvr>
                                    </p:animEffect>
                                  </p:childTnLst>
                                </p:cTn>
                              </p:par>
                            </p:childTnLst>
                          </p:cTn>
                        </p:par>
                        <p:par>
                          <p:cTn id="32" fill="hold">
                            <p:stCondLst>
                              <p:cond delay="5000"/>
                            </p:stCondLst>
                            <p:childTnLst>
                              <p:par>
                                <p:cTn id="33" presetID="18" presetClass="entr" presetSubtype="12" fill="hold" grpId="0" nodeType="after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strips(downLeft)">
                                      <p:cBhvr>
                                        <p:cTn id="3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Documents and Settings\Djmakasa\Desktop\a3c102314ad0bd654dee2ff6971cb9cfd63f1966_article.jpg"/>
          <p:cNvPicPr>
            <a:picLocks noChangeAspect="1" noChangeArrowheads="1"/>
          </p:cNvPicPr>
          <p:nvPr/>
        </p:nvPicPr>
        <p:blipFill>
          <a:blip r:embed="rId2" cstate="print">
            <a:lum bright="-65000" contrast="-31000"/>
          </a:blip>
          <a:srcRect/>
          <a:stretch>
            <a:fillRect/>
          </a:stretch>
        </p:blipFill>
        <p:spPr bwMode="auto">
          <a:xfrm>
            <a:off x="0" y="0"/>
            <a:ext cx="9200551" cy="6858000"/>
          </a:xfrm>
          <a:prstGeom prst="rect">
            <a:avLst/>
          </a:prstGeom>
          <a:noFill/>
        </p:spPr>
      </p:pic>
      <p:sp>
        <p:nvSpPr>
          <p:cNvPr id="2" name="Title 1"/>
          <p:cNvSpPr>
            <a:spLocks noGrp="1"/>
          </p:cNvSpPr>
          <p:nvPr>
            <p:ph type="title"/>
          </p:nvPr>
        </p:nvSpPr>
        <p:spPr>
          <a:xfrm>
            <a:off x="914400" y="274638"/>
            <a:ext cx="7772400" cy="778098"/>
          </a:xfrm>
        </p:spPr>
        <p:txBody>
          <a:bodyPr>
            <a:normAutofit/>
          </a:bodyPr>
          <a:lstStyle/>
          <a:p>
            <a:pPr algn="ctr"/>
            <a:r>
              <a:rPr lang="lt-LT" b="1" dirty="0" smtClean="0">
                <a:solidFill>
                  <a:srgbClr val="FFFF00"/>
                </a:solidFill>
              </a:rPr>
              <a:t>Išvados</a:t>
            </a:r>
            <a:endParaRPr lang="lt-LT" dirty="0">
              <a:solidFill>
                <a:srgbClr val="FFFF00"/>
              </a:solidFill>
            </a:endParaRPr>
          </a:p>
        </p:txBody>
      </p:sp>
      <p:sp>
        <p:nvSpPr>
          <p:cNvPr id="3" name="Content Placeholder 2"/>
          <p:cNvSpPr>
            <a:spLocks noGrp="1"/>
          </p:cNvSpPr>
          <p:nvPr>
            <p:ph sz="quarter" idx="1"/>
          </p:nvPr>
        </p:nvSpPr>
        <p:spPr>
          <a:xfrm>
            <a:off x="467544" y="1196752"/>
            <a:ext cx="8280920" cy="5256584"/>
          </a:xfrm>
        </p:spPr>
        <p:txBody>
          <a:bodyPr>
            <a:normAutofit fontScale="92500" lnSpcReduction="10000"/>
          </a:bodyPr>
          <a:lstStyle/>
          <a:p>
            <a:pPr lvl="0" algn="just"/>
            <a:r>
              <a:rPr lang="lt-LT" dirty="0" smtClean="0">
                <a:solidFill>
                  <a:srgbClr val="0070C0"/>
                </a:solidFill>
                <a:latin typeface="Times New Roman" pitchFamily="18" charset="0"/>
                <a:cs typeface="Times New Roman" pitchFamily="18" charset="0"/>
              </a:rPr>
              <a:t>Nuo </a:t>
            </a:r>
            <a:r>
              <a:rPr lang="lt-LT" dirty="0" smtClean="0">
                <a:solidFill>
                  <a:srgbClr val="0070C0"/>
                </a:solidFill>
                <a:latin typeface="Times New Roman" pitchFamily="18" charset="0"/>
                <a:cs typeface="Times New Roman" pitchFamily="18" charset="0"/>
              </a:rPr>
              <a:t>internetinio bendravimo atsiriboti tampa bene neįmanoma.</a:t>
            </a:r>
          </a:p>
          <a:p>
            <a:pPr lvl="0" algn="just"/>
            <a:r>
              <a:rPr lang="lt-LT" dirty="0" smtClean="0">
                <a:solidFill>
                  <a:srgbClr val="0070C0"/>
                </a:solidFill>
                <a:latin typeface="Times New Roman" pitchFamily="18" charset="0"/>
                <a:cs typeface="Times New Roman" pitchFamily="18" charset="0"/>
              </a:rPr>
              <a:t>Socialiniai tinklai kiekvieno naudojami savitais tikslais ir jie – ne visada teisingi ar teisėti.</a:t>
            </a:r>
          </a:p>
          <a:p>
            <a:pPr lvl="0" algn="just"/>
            <a:r>
              <a:rPr lang="lt-LT" dirty="0" smtClean="0">
                <a:solidFill>
                  <a:srgbClr val="0070C0"/>
                </a:solidFill>
                <a:latin typeface="Times New Roman" pitchFamily="18" charset="0"/>
                <a:cs typeface="Times New Roman" pitchFamily="18" charset="0"/>
              </a:rPr>
              <a:t>Priklausomybė nuo interneto tampa rimta socialine problema.</a:t>
            </a:r>
          </a:p>
          <a:p>
            <a:pPr lvl="0" algn="just"/>
            <a:r>
              <a:rPr lang="lt-LT" dirty="0" smtClean="0">
                <a:solidFill>
                  <a:srgbClr val="0070C0"/>
                </a:solidFill>
                <a:latin typeface="Times New Roman" pitchFamily="18" charset="0"/>
                <a:cs typeface="Times New Roman" pitchFamily="18" charset="0"/>
              </a:rPr>
              <a:t>Socialiniai tinklai suteikia galimybę lengviau bendrauti su draugais, susirasti senus pažįstamus ar užmegzti naujus kontaktus, patogiai ir greitai keistis informacija, nuotraukomis ar kita medžiaga.</a:t>
            </a:r>
          </a:p>
          <a:p>
            <a:pPr lvl="0" algn="just"/>
            <a:r>
              <a:rPr lang="lt-LT" dirty="0" smtClean="0">
                <a:solidFill>
                  <a:srgbClr val="0070C0"/>
                </a:solidFill>
                <a:latin typeface="Times New Roman" pitchFamily="18" charset="0"/>
                <a:cs typeface="Times New Roman" pitchFamily="18" charset="0"/>
              </a:rPr>
              <a:t>Socialiniai tinklai savaime skatina kūrybiškumą.</a:t>
            </a:r>
          </a:p>
          <a:p>
            <a:pPr lvl="0" algn="just"/>
            <a:r>
              <a:rPr lang="lt-LT" dirty="0" smtClean="0">
                <a:solidFill>
                  <a:srgbClr val="0070C0"/>
                </a:solidFill>
                <a:latin typeface="Times New Roman" pitchFamily="18" charset="0"/>
                <a:cs typeface="Times New Roman" pitchFamily="18" charset="0"/>
              </a:rPr>
              <a:t>Dabartinai jaunuoliai, kurie aktyviai naudojasi socialiniais tinklais, yra rytdienos mokslininkai, tyrėjai, dėstytojai.</a:t>
            </a:r>
          </a:p>
          <a:p>
            <a:pPr lvl="0" algn="just"/>
            <a:r>
              <a:rPr lang="lt-LT" dirty="0" smtClean="0">
                <a:solidFill>
                  <a:srgbClr val="0070C0"/>
                </a:solidFill>
                <a:latin typeface="Times New Roman" pitchFamily="18" charset="0"/>
                <a:cs typeface="Times New Roman" pitchFamily="18" charset="0"/>
              </a:rPr>
              <a:t>Visuomet išlieka reali grėsmė, jog vartotojai gali susidurti su patyčiomis, užgauliojimais, privačios informacijos vagystėmis ir kenkėjiškomis programomis.</a:t>
            </a:r>
          </a:p>
          <a:p>
            <a:endParaRPr lang="lt-LT"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p:stCondLst>
                              <p:cond delay="500"/>
                            </p:stCondLst>
                            <p:childTnLst>
                              <p:par>
                                <p:cTn id="9" presetID="24"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to="" calcmode="lin" valueType="num">
                                      <p:cBhvr>
                                        <p:cTn id="11" dur="1" fill="hold"/>
                                        <p:tgtEl>
                                          <p:spTgt spid="3">
                                            <p:txEl>
                                              <p:pRg st="0" end="0"/>
                                            </p:txEl>
                                          </p:spTgt>
                                        </p:tgtEl>
                                        <p:attrNameLst>
                                          <p:attrName/>
                                        </p:attrNameLst>
                                      </p:cBhvr>
                                    </p:anim>
                                  </p:childTnLst>
                                </p:cTn>
                              </p:par>
                            </p:childTnLst>
                          </p:cTn>
                        </p:par>
                        <p:par>
                          <p:cTn id="12" fill="hold">
                            <p:stCondLst>
                              <p:cond delay="500"/>
                            </p:stCondLst>
                            <p:childTnLst>
                              <p:par>
                                <p:cTn id="13" presetID="24" presetClass="entr" presetSubtype="0"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to="" calcmode="lin" valueType="num">
                                      <p:cBhvr>
                                        <p:cTn id="15" dur="1" fill="hold"/>
                                        <p:tgtEl>
                                          <p:spTgt spid="3">
                                            <p:txEl>
                                              <p:pRg st="1" end="1"/>
                                            </p:txEl>
                                          </p:spTgt>
                                        </p:tgtEl>
                                        <p:attrNameLst>
                                          <p:attrName/>
                                        </p:attrNameLst>
                                      </p:cBhvr>
                                    </p:anim>
                                  </p:childTnLst>
                                </p:cTn>
                              </p:par>
                            </p:childTnLst>
                          </p:cTn>
                        </p:par>
                        <p:par>
                          <p:cTn id="16" fill="hold">
                            <p:stCondLst>
                              <p:cond delay="500"/>
                            </p:stCondLst>
                            <p:childTnLst>
                              <p:par>
                                <p:cTn id="17" presetID="24" presetClass="entr" presetSubtype="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to="" calcmode="lin" valueType="num">
                                      <p:cBhvr>
                                        <p:cTn id="19" dur="1" fill="hold"/>
                                        <p:tgtEl>
                                          <p:spTgt spid="3">
                                            <p:txEl>
                                              <p:pRg st="2" end="2"/>
                                            </p:txEl>
                                          </p:spTgt>
                                        </p:tgtEl>
                                        <p:attrNameLst>
                                          <p:attrName/>
                                        </p:attrNameLst>
                                      </p:cBhvr>
                                    </p:anim>
                                  </p:childTnLst>
                                </p:cTn>
                              </p:par>
                            </p:childTnLst>
                          </p:cTn>
                        </p:par>
                        <p:par>
                          <p:cTn id="20" fill="hold">
                            <p:stCondLst>
                              <p:cond delay="500"/>
                            </p:stCondLst>
                            <p:childTnLst>
                              <p:par>
                                <p:cTn id="21" presetID="24" presetClass="entr" presetSubtype="0" fill="hold" grpId="0"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to="" calcmode="lin" valueType="num">
                                      <p:cBhvr>
                                        <p:cTn id="23" dur="1" fill="hold"/>
                                        <p:tgtEl>
                                          <p:spTgt spid="3">
                                            <p:txEl>
                                              <p:pRg st="3" end="3"/>
                                            </p:txEl>
                                          </p:spTgt>
                                        </p:tgtEl>
                                        <p:attrNameLst>
                                          <p:attrName/>
                                        </p:attrNameLst>
                                      </p:cBhvr>
                                    </p:anim>
                                  </p:childTnLst>
                                </p:cTn>
                              </p:par>
                            </p:childTnLst>
                          </p:cTn>
                        </p:par>
                        <p:par>
                          <p:cTn id="24" fill="hold">
                            <p:stCondLst>
                              <p:cond delay="500"/>
                            </p:stCondLst>
                            <p:childTnLst>
                              <p:par>
                                <p:cTn id="25" presetID="24" presetClass="entr" presetSubtype="0" fill="hold" grpId="0" nodeType="after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to="" calcmode="lin" valueType="num">
                                      <p:cBhvr>
                                        <p:cTn id="27" dur="1" fill="hold"/>
                                        <p:tgtEl>
                                          <p:spTgt spid="3">
                                            <p:txEl>
                                              <p:pRg st="4" end="4"/>
                                            </p:txEl>
                                          </p:spTgt>
                                        </p:tgtEl>
                                        <p:attrNameLst>
                                          <p:attrName/>
                                        </p:attrNameLst>
                                      </p:cBhvr>
                                    </p:anim>
                                  </p:childTnLst>
                                </p:cTn>
                              </p:par>
                            </p:childTnLst>
                          </p:cTn>
                        </p:par>
                        <p:par>
                          <p:cTn id="28" fill="hold">
                            <p:stCondLst>
                              <p:cond delay="500"/>
                            </p:stCondLst>
                            <p:childTnLst>
                              <p:par>
                                <p:cTn id="29" presetID="24" presetClass="entr" presetSubtype="0" fill="hold" grpId="0" nodeType="after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to="" calcmode="lin" valueType="num">
                                      <p:cBhvr>
                                        <p:cTn id="31" dur="1" fill="hold"/>
                                        <p:tgtEl>
                                          <p:spTgt spid="3">
                                            <p:txEl>
                                              <p:pRg st="5" end="5"/>
                                            </p:txEl>
                                          </p:spTgt>
                                        </p:tgtEl>
                                        <p:attrNameLst>
                                          <p:attrName/>
                                        </p:attrNameLst>
                                      </p:cBhvr>
                                    </p:anim>
                                  </p:childTnLst>
                                </p:cTn>
                              </p:par>
                            </p:childTnLst>
                          </p:cTn>
                        </p:par>
                        <p:par>
                          <p:cTn id="32" fill="hold">
                            <p:stCondLst>
                              <p:cond delay="500"/>
                            </p:stCondLst>
                            <p:childTnLst>
                              <p:par>
                                <p:cTn id="33" presetID="24" presetClass="entr" presetSubtype="0" fill="hold" grpId="0" nodeType="after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to="" calcmode="lin" valueType="num">
                                      <p:cBhvr>
                                        <p:cTn id="35" dur="1" fill="hold"/>
                                        <p:tgtEl>
                                          <p:spTgt spid="3">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lt-LT" sz="3600" dirty="0" smtClean="0">
                <a:solidFill>
                  <a:srgbClr val="0070C0"/>
                </a:solidFill>
                <a:latin typeface="Times New Roman" pitchFamily="18" charset="0"/>
                <a:cs typeface="Times New Roman" pitchFamily="18" charset="0"/>
              </a:rPr>
              <a:t>Šaltiniai</a:t>
            </a:r>
            <a:endParaRPr lang="lt-LT" sz="3600" dirty="0">
              <a:solidFill>
                <a:srgbClr val="0070C0"/>
              </a:solidFill>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rmAutofit fontScale="77500" lnSpcReduction="20000"/>
          </a:bodyPr>
          <a:lstStyle/>
          <a:p>
            <a:pPr lvl="0" algn="just"/>
            <a:r>
              <a:rPr lang="lt-LT" u="sng" dirty="0" smtClean="0">
                <a:solidFill>
                  <a:srgbClr val="0070C0"/>
                </a:solidFill>
                <a:hlinkClick r:id="rId2"/>
              </a:rPr>
              <a:t>http://www.on.lt/up/soc-tinklai.htm</a:t>
            </a:r>
            <a:endParaRPr lang="lt-LT" b="1" dirty="0" smtClean="0">
              <a:solidFill>
                <a:srgbClr val="0070C0"/>
              </a:solidFill>
            </a:endParaRPr>
          </a:p>
          <a:p>
            <a:pPr lvl="0" algn="just"/>
            <a:r>
              <a:rPr lang="lt-LT" u="sng" dirty="0" smtClean="0">
                <a:solidFill>
                  <a:srgbClr val="0070C0"/>
                </a:solidFill>
                <a:hlinkClick r:id="rId3"/>
              </a:rPr>
              <a:t>http://www.balsas.lt/naujiena/251291/socialiniai-tinklai-pleciasi-kosminiu-greiciu</a:t>
            </a:r>
            <a:endParaRPr lang="lt-LT" b="1" dirty="0" smtClean="0">
              <a:solidFill>
                <a:srgbClr val="0070C0"/>
              </a:solidFill>
            </a:endParaRPr>
          </a:p>
          <a:p>
            <a:pPr lvl="0" algn="just"/>
            <a:r>
              <a:rPr lang="lt-LT" u="sng" dirty="0" smtClean="0">
                <a:solidFill>
                  <a:srgbClr val="0070C0"/>
                </a:solidFill>
                <a:hlinkClick r:id="rId4"/>
              </a:rPr>
              <a:t>http://www.didzgalvis.lt/socialiniai_tinklai_lietuvoje</a:t>
            </a:r>
            <a:endParaRPr lang="lt-LT" b="1" dirty="0" smtClean="0">
              <a:solidFill>
                <a:srgbClr val="0070C0"/>
              </a:solidFill>
            </a:endParaRPr>
          </a:p>
          <a:p>
            <a:pPr lvl="0" algn="just"/>
            <a:r>
              <a:rPr lang="lt-LT" u="sng" dirty="0" smtClean="0">
                <a:solidFill>
                  <a:srgbClr val="0070C0"/>
                </a:solidFill>
                <a:hlinkClick r:id="rId5"/>
              </a:rPr>
              <a:t>http://www.vycius.eu/socialiniai-tinklai/</a:t>
            </a:r>
            <a:endParaRPr lang="lt-LT" b="1" dirty="0" smtClean="0">
              <a:solidFill>
                <a:srgbClr val="0070C0"/>
              </a:solidFill>
            </a:endParaRPr>
          </a:p>
          <a:p>
            <a:pPr lvl="0" algn="just"/>
            <a:r>
              <a:rPr lang="lt-LT" u="sng" dirty="0" smtClean="0">
                <a:solidFill>
                  <a:srgbClr val="0070C0"/>
                </a:solidFill>
                <a:hlinkClick r:id="rId6"/>
              </a:rPr>
              <a:t>http://www.zebra.lt/lt/vyrams/kompiuteris/apple-zengia-i-socialiniu-tinklu-rinka-211881.html</a:t>
            </a:r>
            <a:endParaRPr lang="lt-LT" b="1" dirty="0" smtClean="0">
              <a:solidFill>
                <a:srgbClr val="0070C0"/>
              </a:solidFill>
            </a:endParaRPr>
          </a:p>
          <a:p>
            <a:pPr lvl="0" algn="just"/>
            <a:r>
              <a:rPr lang="lt-LT" u="sng" dirty="0" smtClean="0">
                <a:solidFill>
                  <a:srgbClr val="0070C0"/>
                </a:solidFill>
                <a:hlinkClick r:id="rId7"/>
              </a:rPr>
              <a:t>http://www.delfi.lt/news/economy/ITbussines/darbdaviu-dilema-del-socialiniu-tinklu-uzdrausti-negalima-naudotis.d?id=30118121</a:t>
            </a:r>
            <a:endParaRPr lang="lt-LT" b="1" dirty="0" smtClean="0">
              <a:solidFill>
                <a:srgbClr val="0070C0"/>
              </a:solidFill>
            </a:endParaRPr>
          </a:p>
          <a:p>
            <a:pPr lvl="0" algn="just"/>
            <a:r>
              <a:rPr lang="lt-LT" u="sng" dirty="0" smtClean="0">
                <a:solidFill>
                  <a:srgbClr val="0070C0"/>
                </a:solidFill>
                <a:hlinkClick r:id="rId8"/>
              </a:rPr>
              <a:t>http://bukbibliotekininku.blogspot.com/2010/06/virtualus-socialiniai-tinklai-naujas.html</a:t>
            </a:r>
            <a:endParaRPr lang="lt-LT" b="1" dirty="0" smtClean="0">
              <a:solidFill>
                <a:srgbClr val="0070C0"/>
              </a:solidFill>
            </a:endParaRPr>
          </a:p>
          <a:p>
            <a:pPr lvl="0" algn="just"/>
            <a:r>
              <a:rPr lang="lt-LT" u="sng" dirty="0" smtClean="0">
                <a:solidFill>
                  <a:srgbClr val="0070C0"/>
                </a:solidFill>
                <a:hlinkClick r:id="rId9"/>
              </a:rPr>
              <a:t>http://www.verslobanga.lt/lt/patark.full/4bc1d7c1e9cdb</a:t>
            </a:r>
            <a:endParaRPr lang="lt-LT" b="1" dirty="0" smtClean="0">
              <a:solidFill>
                <a:srgbClr val="0070C0"/>
              </a:solidFill>
            </a:endParaRPr>
          </a:p>
          <a:p>
            <a:pPr lvl="0" algn="just"/>
            <a:r>
              <a:rPr lang="lt-LT" u="sng" dirty="0" smtClean="0">
                <a:solidFill>
                  <a:srgbClr val="0070C0"/>
                </a:solidFill>
                <a:hlinkClick r:id="rId10"/>
              </a:rPr>
              <a:t>http://www.elektronika.lt/tips/theme/190/22129/</a:t>
            </a:r>
            <a:endParaRPr lang="lt-LT" b="1" dirty="0" smtClean="0">
              <a:solidFill>
                <a:srgbClr val="0070C0"/>
              </a:solidFill>
            </a:endParaRPr>
          </a:p>
          <a:p>
            <a:pPr lvl="0" algn="just"/>
            <a:r>
              <a:rPr lang="lt-LT" u="sng" dirty="0" smtClean="0">
                <a:solidFill>
                  <a:srgbClr val="0070C0"/>
                </a:solidFill>
                <a:hlinkClick r:id="rId11"/>
              </a:rPr>
              <a:t>http://blog.lrytas.lt/web20/2010/01/lietuvos-socialiniai-tinklai/</a:t>
            </a:r>
            <a:endParaRPr lang="lt-LT" b="1" dirty="0" smtClean="0">
              <a:solidFill>
                <a:srgbClr val="0070C0"/>
              </a:solidFill>
            </a:endParaRPr>
          </a:p>
          <a:p>
            <a:pPr lvl="0" algn="just"/>
            <a:r>
              <a:rPr lang="lt-LT" u="sng" dirty="0" smtClean="0">
                <a:solidFill>
                  <a:srgbClr val="0070C0"/>
                </a:solidFill>
                <a:hlinkClick r:id="rId12"/>
              </a:rPr>
              <a:t>http://www.labas.co.uk/blog/2007/07/26/socialiniai-tinklai/</a:t>
            </a:r>
            <a:endParaRPr lang="lt-LT" b="1" dirty="0" smtClean="0">
              <a:solidFill>
                <a:srgbClr val="0070C0"/>
              </a:solidFill>
            </a:endParaRPr>
          </a:p>
          <a:p>
            <a:endParaRPr lang="lt-LT"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p:stCondLst>
                              <p:cond delay="500"/>
                            </p:stCondLst>
                            <p:childTnLst>
                              <p:par>
                                <p:cTn id="9" presetID="4" presetClass="entr" presetSubtype="16"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ox(in)">
                                      <p:cBhvr>
                                        <p:cTn id="11" dur="500"/>
                                        <p:tgtEl>
                                          <p:spTgt spid="3">
                                            <p:txEl>
                                              <p:pRg st="0" end="0"/>
                                            </p:txEl>
                                          </p:spTgt>
                                        </p:tgtEl>
                                      </p:cBhvr>
                                    </p:animEffect>
                                  </p:childTnLst>
                                </p:cTn>
                              </p:par>
                            </p:childTnLst>
                          </p:cTn>
                        </p:par>
                        <p:par>
                          <p:cTn id="12" fill="hold">
                            <p:stCondLst>
                              <p:cond delay="1000"/>
                            </p:stCondLst>
                            <p:childTnLst>
                              <p:par>
                                <p:cTn id="13" presetID="4" presetClass="entr" presetSubtype="16"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box(in)">
                                      <p:cBhvr>
                                        <p:cTn id="15" dur="500"/>
                                        <p:tgtEl>
                                          <p:spTgt spid="3">
                                            <p:txEl>
                                              <p:pRg st="1" end="1"/>
                                            </p:txEl>
                                          </p:spTgt>
                                        </p:tgtEl>
                                      </p:cBhvr>
                                    </p:animEffect>
                                  </p:childTnLst>
                                </p:cTn>
                              </p:par>
                            </p:childTnLst>
                          </p:cTn>
                        </p:par>
                        <p:par>
                          <p:cTn id="16" fill="hold">
                            <p:stCondLst>
                              <p:cond delay="1500"/>
                            </p:stCondLst>
                            <p:childTnLst>
                              <p:par>
                                <p:cTn id="17" presetID="4" presetClass="entr" presetSubtype="16"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box(in)">
                                      <p:cBhvr>
                                        <p:cTn id="19" dur="500"/>
                                        <p:tgtEl>
                                          <p:spTgt spid="3">
                                            <p:txEl>
                                              <p:pRg st="2" end="2"/>
                                            </p:txEl>
                                          </p:spTgt>
                                        </p:tgtEl>
                                      </p:cBhvr>
                                    </p:animEffect>
                                  </p:childTnLst>
                                </p:cTn>
                              </p:par>
                            </p:childTnLst>
                          </p:cTn>
                        </p:par>
                        <p:par>
                          <p:cTn id="20" fill="hold">
                            <p:stCondLst>
                              <p:cond delay="2000"/>
                            </p:stCondLst>
                            <p:childTnLst>
                              <p:par>
                                <p:cTn id="21" presetID="4" presetClass="entr" presetSubtype="16" fill="hold" grpId="0"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box(in)">
                                      <p:cBhvr>
                                        <p:cTn id="23" dur="500"/>
                                        <p:tgtEl>
                                          <p:spTgt spid="3">
                                            <p:txEl>
                                              <p:pRg st="3" end="3"/>
                                            </p:txEl>
                                          </p:spTgt>
                                        </p:tgtEl>
                                      </p:cBhvr>
                                    </p:animEffect>
                                  </p:childTnLst>
                                </p:cTn>
                              </p:par>
                            </p:childTnLst>
                          </p:cTn>
                        </p:par>
                        <p:par>
                          <p:cTn id="24" fill="hold">
                            <p:stCondLst>
                              <p:cond delay="2500"/>
                            </p:stCondLst>
                            <p:childTnLst>
                              <p:par>
                                <p:cTn id="25" presetID="4" presetClass="entr" presetSubtype="16" fill="hold" grpId="0" nodeType="after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ox(in)">
                                      <p:cBhvr>
                                        <p:cTn id="27" dur="500"/>
                                        <p:tgtEl>
                                          <p:spTgt spid="3">
                                            <p:txEl>
                                              <p:pRg st="4" end="4"/>
                                            </p:txEl>
                                          </p:spTgt>
                                        </p:tgtEl>
                                      </p:cBhvr>
                                    </p:animEffect>
                                  </p:childTnLst>
                                </p:cTn>
                              </p:par>
                            </p:childTnLst>
                          </p:cTn>
                        </p:par>
                        <p:par>
                          <p:cTn id="28" fill="hold">
                            <p:stCondLst>
                              <p:cond delay="3000"/>
                            </p:stCondLst>
                            <p:childTnLst>
                              <p:par>
                                <p:cTn id="29" presetID="4" presetClass="entr" presetSubtype="16" fill="hold" grpId="0" nodeType="after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box(in)">
                                      <p:cBhvr>
                                        <p:cTn id="31" dur="500"/>
                                        <p:tgtEl>
                                          <p:spTgt spid="3">
                                            <p:txEl>
                                              <p:pRg st="5" end="5"/>
                                            </p:txEl>
                                          </p:spTgt>
                                        </p:tgtEl>
                                      </p:cBhvr>
                                    </p:animEffect>
                                  </p:childTnLst>
                                </p:cTn>
                              </p:par>
                            </p:childTnLst>
                          </p:cTn>
                        </p:par>
                        <p:par>
                          <p:cTn id="32" fill="hold">
                            <p:stCondLst>
                              <p:cond delay="3500"/>
                            </p:stCondLst>
                            <p:childTnLst>
                              <p:par>
                                <p:cTn id="33" presetID="4" presetClass="entr" presetSubtype="16" fill="hold" grpId="0" nodeType="after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box(in)">
                                      <p:cBhvr>
                                        <p:cTn id="35" dur="500"/>
                                        <p:tgtEl>
                                          <p:spTgt spid="3">
                                            <p:txEl>
                                              <p:pRg st="6" end="6"/>
                                            </p:txEl>
                                          </p:spTgt>
                                        </p:tgtEl>
                                      </p:cBhvr>
                                    </p:animEffect>
                                  </p:childTnLst>
                                </p:cTn>
                              </p:par>
                            </p:childTnLst>
                          </p:cTn>
                        </p:par>
                        <p:par>
                          <p:cTn id="36" fill="hold">
                            <p:stCondLst>
                              <p:cond delay="4000"/>
                            </p:stCondLst>
                            <p:childTnLst>
                              <p:par>
                                <p:cTn id="37" presetID="4" presetClass="entr" presetSubtype="16" fill="hold" grpId="0" nodeType="after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Effect transition="in" filter="box(in)">
                                      <p:cBhvr>
                                        <p:cTn id="39" dur="500"/>
                                        <p:tgtEl>
                                          <p:spTgt spid="3">
                                            <p:txEl>
                                              <p:pRg st="7" end="7"/>
                                            </p:txEl>
                                          </p:spTgt>
                                        </p:tgtEl>
                                      </p:cBhvr>
                                    </p:animEffect>
                                  </p:childTnLst>
                                </p:cTn>
                              </p:par>
                            </p:childTnLst>
                          </p:cTn>
                        </p:par>
                        <p:par>
                          <p:cTn id="40" fill="hold">
                            <p:stCondLst>
                              <p:cond delay="4500"/>
                            </p:stCondLst>
                            <p:childTnLst>
                              <p:par>
                                <p:cTn id="41" presetID="4" presetClass="entr" presetSubtype="16" fill="hold" grpId="0" nodeType="after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Effect transition="in" filter="box(in)">
                                      <p:cBhvr>
                                        <p:cTn id="43" dur="500"/>
                                        <p:tgtEl>
                                          <p:spTgt spid="3">
                                            <p:txEl>
                                              <p:pRg st="8" end="8"/>
                                            </p:txEl>
                                          </p:spTgt>
                                        </p:tgtEl>
                                      </p:cBhvr>
                                    </p:animEffect>
                                  </p:childTnLst>
                                </p:cTn>
                              </p:par>
                            </p:childTnLst>
                          </p:cTn>
                        </p:par>
                        <p:par>
                          <p:cTn id="44" fill="hold">
                            <p:stCondLst>
                              <p:cond delay="5000"/>
                            </p:stCondLst>
                            <p:childTnLst>
                              <p:par>
                                <p:cTn id="45" presetID="4" presetClass="entr" presetSubtype="16" fill="hold" grpId="0" nodeType="after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Effect transition="in" filter="box(in)">
                                      <p:cBhvr>
                                        <p:cTn id="47" dur="500"/>
                                        <p:tgtEl>
                                          <p:spTgt spid="3">
                                            <p:txEl>
                                              <p:pRg st="9" end="9"/>
                                            </p:txEl>
                                          </p:spTgt>
                                        </p:tgtEl>
                                      </p:cBhvr>
                                    </p:animEffect>
                                  </p:childTnLst>
                                </p:cTn>
                              </p:par>
                            </p:childTnLst>
                          </p:cTn>
                        </p:par>
                        <p:par>
                          <p:cTn id="48" fill="hold">
                            <p:stCondLst>
                              <p:cond delay="5500"/>
                            </p:stCondLst>
                            <p:childTnLst>
                              <p:par>
                                <p:cTn id="49" presetID="4" presetClass="entr" presetSubtype="16" fill="hold" grpId="0" nodeType="afterEffect">
                                  <p:stCondLst>
                                    <p:cond delay="0"/>
                                  </p:stCondLst>
                                  <p:childTnLst>
                                    <p:set>
                                      <p:cBhvr>
                                        <p:cTn id="50" dur="1" fill="hold">
                                          <p:stCondLst>
                                            <p:cond delay="0"/>
                                          </p:stCondLst>
                                        </p:cTn>
                                        <p:tgtEl>
                                          <p:spTgt spid="3">
                                            <p:txEl>
                                              <p:pRg st="10" end="10"/>
                                            </p:txEl>
                                          </p:spTgt>
                                        </p:tgtEl>
                                        <p:attrNameLst>
                                          <p:attrName>style.visibility</p:attrName>
                                        </p:attrNameLst>
                                      </p:cBhvr>
                                      <p:to>
                                        <p:strVal val="visible"/>
                                      </p:to>
                                    </p:set>
                                    <p:animEffect transition="in" filter="box(in)">
                                      <p:cBhvr>
                                        <p:cTn id="51"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ocuments and Settings\Djmakasa\Desktop\technology1-1024x682.jpg"/>
          <p:cNvPicPr>
            <a:picLocks noChangeAspect="1" noChangeArrowheads="1"/>
          </p:cNvPicPr>
          <p:nvPr/>
        </p:nvPicPr>
        <p:blipFill>
          <a:blip r:embed="rId3" cstate="print">
            <a:lum bright="-58000"/>
          </a:blip>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lstStyle/>
          <a:p>
            <a:pPr algn="ctr"/>
            <a:r>
              <a:rPr lang="lt-LT" dirty="0" smtClean="0">
                <a:solidFill>
                  <a:srgbClr val="00B050"/>
                </a:solidFill>
              </a:rPr>
              <a:t>Ačiū už dėmesį </a:t>
            </a:r>
            <a:r>
              <a:rPr lang="lt-LT" dirty="0" smtClean="0">
                <a:solidFill>
                  <a:srgbClr val="00B050"/>
                </a:solidFill>
                <a:sym typeface="Wingdings" pitchFamily="2" charset="2"/>
              </a:rPr>
              <a:t></a:t>
            </a:r>
            <a:endParaRPr lang="lt-LT" dirty="0">
              <a:solidFill>
                <a:srgbClr val="00B050"/>
              </a:solidFill>
            </a:endParaRPr>
          </a:p>
        </p:txBody>
      </p:sp>
      <p:sp>
        <p:nvSpPr>
          <p:cNvPr id="3" name="Content Placeholder 2"/>
          <p:cNvSpPr>
            <a:spLocks noGrp="1"/>
          </p:cNvSpPr>
          <p:nvPr>
            <p:ph sz="quarter" idx="1"/>
          </p:nvPr>
        </p:nvSpPr>
        <p:spPr>
          <a:xfrm>
            <a:off x="4211960" y="4581128"/>
            <a:ext cx="4774232" cy="1080120"/>
          </a:xfrm>
        </p:spPr>
        <p:txBody>
          <a:bodyPr>
            <a:noAutofit/>
          </a:bodyPr>
          <a:lstStyle/>
          <a:p>
            <a:pPr>
              <a:buNone/>
            </a:pPr>
            <a:r>
              <a:rPr lang="lt-LT" sz="2000" b="1" dirty="0" smtClean="0">
                <a:solidFill>
                  <a:srgbClr val="00B050"/>
                </a:solidFill>
                <a:latin typeface="Times New Roman" pitchFamily="18" charset="0"/>
                <a:cs typeface="Times New Roman" pitchFamily="18" charset="0"/>
              </a:rPr>
              <a:t>Darbą atliko: </a:t>
            </a:r>
          </a:p>
          <a:p>
            <a:pPr>
              <a:buNone/>
            </a:pPr>
            <a:r>
              <a:rPr lang="lt-LT" sz="2000" b="1" dirty="0" smtClean="0">
                <a:solidFill>
                  <a:srgbClr val="00B050"/>
                </a:solidFill>
                <a:latin typeface="Times New Roman" pitchFamily="18" charset="0"/>
                <a:cs typeface="Times New Roman" pitchFamily="18" charset="0"/>
              </a:rPr>
              <a:t>Utenos Kolegijos Studentas Marius Macas</a:t>
            </a:r>
            <a:endParaRPr lang="lt-LT" sz="2000" b="1" dirty="0">
              <a:solidFill>
                <a:srgbClr val="00B050"/>
              </a:solidFill>
              <a:latin typeface="Times New Roman" pitchFamily="18" charset="0"/>
              <a:cs typeface="Times New Roman" pitchFamily="18" charset="0"/>
            </a:endParaRPr>
          </a:p>
        </p:txBody>
      </p:sp>
      <p:sp>
        <p:nvSpPr>
          <p:cNvPr id="4" name="TextBox 3"/>
          <p:cNvSpPr txBox="1"/>
          <p:nvPr/>
        </p:nvSpPr>
        <p:spPr>
          <a:xfrm>
            <a:off x="2627784" y="6021288"/>
            <a:ext cx="3888432" cy="369332"/>
          </a:xfrm>
          <a:prstGeom prst="rect">
            <a:avLst/>
          </a:prstGeom>
          <a:noFill/>
        </p:spPr>
        <p:txBody>
          <a:bodyPr wrap="square" rtlCol="0">
            <a:spAutoFit/>
          </a:bodyPr>
          <a:lstStyle/>
          <a:p>
            <a:pPr algn="ctr"/>
            <a:r>
              <a:rPr lang="lt-LT" dirty="0" smtClean="0">
                <a:solidFill>
                  <a:srgbClr val="FFFF00"/>
                </a:solidFill>
                <a:latin typeface="Times New Roman" pitchFamily="18" charset="0"/>
                <a:cs typeface="Times New Roman" pitchFamily="18" charset="0"/>
              </a:rPr>
              <a:t>2010 Lapkričio 19 diena. </a:t>
            </a:r>
            <a:endParaRPr lang="lt-LT" dirty="0">
              <a:solidFill>
                <a:srgbClr val="FFFF00"/>
              </a:solidFill>
              <a:latin typeface="Times New Roman" pitchFamily="18" charset="0"/>
              <a:cs typeface="Times New Roman" pitchFamily="18" charset="0"/>
            </a:endParaRPr>
          </a:p>
        </p:txBody>
      </p:sp>
    </p:spTree>
  </p:cSld>
  <p:clrMapOvr>
    <a:masterClrMapping/>
  </p:clrMapOvr>
  <p:transition>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par>
                          <p:cTn id="8" fill="hold">
                            <p:stCondLst>
                              <p:cond delay="2000"/>
                            </p:stCondLst>
                            <p:childTnLst>
                              <p:par>
                                <p:cTn id="9" presetID="6" presetClass="emph" presetSubtype="0" fill="hold" grpId="1" nodeType="afterEffect">
                                  <p:stCondLst>
                                    <p:cond delay="0"/>
                                  </p:stCondLst>
                                  <p:childTnLst>
                                    <p:animScale>
                                      <p:cBhvr>
                                        <p:cTn id="10" dur="2000" fill="hold"/>
                                        <p:tgtEl>
                                          <p:spTgt spid="2"/>
                                        </p:tgtEl>
                                      </p:cBhvr>
                                      <p:by x="150000" y="150000"/>
                                    </p:animScale>
                                  </p:childTnLst>
                                </p:cTn>
                              </p:par>
                            </p:childTnLst>
                          </p:cTn>
                        </p:par>
                        <p:par>
                          <p:cTn id="11" fill="hold">
                            <p:stCondLst>
                              <p:cond delay="4000"/>
                            </p:stCondLst>
                            <p:childTnLst>
                              <p:par>
                                <p:cTn id="12" presetID="7" presetClass="entr" presetSubtype="4" fill="hold" grpId="0" nodeType="afterEffect">
                                  <p:stCondLst>
                                    <p:cond delay="0"/>
                                  </p:stCondLst>
                                  <p:iterate type="lt">
                                    <p:tmPct val="0"/>
                                  </p:iterate>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6" fill="hold">
                            <p:stCondLst>
                              <p:cond delay="4500"/>
                            </p:stCondLst>
                            <p:childTnLst>
                              <p:par>
                                <p:cTn id="17" presetID="7" presetClass="entr" presetSubtype="4" fill="hold" grpId="0" nodeType="afterEffect">
                                  <p:stCondLst>
                                    <p:cond delay="0"/>
                                  </p:stCondLst>
                                  <p:iterate type="lt">
                                    <p:tmPct val="0"/>
                                  </p:iterate>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21" fill="hold">
                            <p:stCondLst>
                              <p:cond delay="5000"/>
                            </p:stCondLst>
                            <p:childTnLst>
                              <p:par>
                                <p:cTn id="22" presetID="8" presetClass="emph" presetSubtype="0" fill="hold" grpId="1" nodeType="afterEffect">
                                  <p:stCondLst>
                                    <p:cond delay="0"/>
                                  </p:stCondLst>
                                  <p:iterate type="lt">
                                    <p:tmPct val="0"/>
                                  </p:iterate>
                                  <p:childTnLst>
                                    <p:animRot by="21600000">
                                      <p:cBhvr>
                                        <p:cTn id="23" dur="500" fill="hold"/>
                                        <p:tgtEl>
                                          <p:spTgt spid="3">
                                            <p:txEl>
                                              <p:pRg st="0" end="0"/>
                                            </p:txEl>
                                          </p:spTgt>
                                        </p:tgtEl>
                                        <p:attrNameLst>
                                          <p:attrName>r</p:attrName>
                                        </p:attrNameLst>
                                      </p:cBhvr>
                                    </p:animRot>
                                  </p:childTnLst>
                                </p:cTn>
                              </p:par>
                            </p:childTnLst>
                          </p:cTn>
                        </p:par>
                        <p:par>
                          <p:cTn id="24" fill="hold">
                            <p:stCondLst>
                              <p:cond delay="5500"/>
                            </p:stCondLst>
                            <p:childTnLst>
                              <p:par>
                                <p:cTn id="25" presetID="8" presetClass="emph" presetSubtype="0" fill="hold" grpId="1" nodeType="afterEffect">
                                  <p:stCondLst>
                                    <p:cond delay="0"/>
                                  </p:stCondLst>
                                  <p:iterate type="lt">
                                    <p:tmPct val="0"/>
                                  </p:iterate>
                                  <p:childTnLst>
                                    <p:animRot by="21600000">
                                      <p:cBhvr>
                                        <p:cTn id="26" dur="500" fill="hold"/>
                                        <p:tgtEl>
                                          <p:spTgt spid="3">
                                            <p:txEl>
                                              <p:pRg st="1" end="1"/>
                                            </p:txEl>
                                          </p:spTgt>
                                        </p:tgtEl>
                                        <p:attrNameLst>
                                          <p:attrName>r</p:attrName>
                                        </p:attrNameLst>
                                      </p:cBhvr>
                                    </p:animRot>
                                  </p:childTnLst>
                                </p:cTn>
                              </p:par>
                            </p:childTnLst>
                          </p:cTn>
                        </p:par>
                        <p:par>
                          <p:cTn id="27" fill="hold">
                            <p:stCondLst>
                              <p:cond delay="6000"/>
                            </p:stCondLst>
                            <p:childTnLst>
                              <p:par>
                                <p:cTn id="28" presetID="10" presetClass="exit" presetSubtype="0" fill="hold" grpId="2" nodeType="afterEffect">
                                  <p:stCondLst>
                                    <p:cond delay="0"/>
                                  </p:stCondLst>
                                  <p:childTnLst>
                                    <p:animEffect transition="out" filter="fade">
                                      <p:cBhvr>
                                        <p:cTn id="29" dur="2000"/>
                                        <p:tgtEl>
                                          <p:spTgt spid="2"/>
                                        </p:tgtEl>
                                      </p:cBhvr>
                                    </p:animEffect>
                                    <p:set>
                                      <p:cBhvr>
                                        <p:cTn id="30" dur="1" fill="hold">
                                          <p:stCondLst>
                                            <p:cond delay="1999"/>
                                          </p:stCondLst>
                                        </p:cTn>
                                        <p:tgtEl>
                                          <p:spTgt spid="2"/>
                                        </p:tgtEl>
                                        <p:attrNameLst>
                                          <p:attrName>style.visibility</p:attrName>
                                        </p:attrNameLst>
                                      </p:cBhvr>
                                      <p:to>
                                        <p:strVal val="hidden"/>
                                      </p:to>
                                    </p:set>
                                  </p:childTnLst>
                                </p:cTn>
                              </p:par>
                            </p:childTnLst>
                          </p:cTn>
                        </p:par>
                        <p:par>
                          <p:cTn id="31" fill="hold">
                            <p:stCondLst>
                              <p:cond delay="8000"/>
                            </p:stCondLst>
                            <p:childTnLst>
                              <p:par>
                                <p:cTn id="32" presetID="10" presetClass="exit" presetSubtype="0" fill="hold" nodeType="afterEffect">
                                  <p:stCondLst>
                                    <p:cond delay="0"/>
                                  </p:stCondLst>
                                  <p:childTnLst>
                                    <p:animEffect transition="out" filter="fade">
                                      <p:cBhvr>
                                        <p:cTn id="33" dur="2000"/>
                                        <p:tgtEl>
                                          <p:spTgt spid="3074"/>
                                        </p:tgtEl>
                                      </p:cBhvr>
                                    </p:animEffect>
                                    <p:set>
                                      <p:cBhvr>
                                        <p:cTn id="34" dur="1" fill="hold">
                                          <p:stCondLst>
                                            <p:cond delay="1999"/>
                                          </p:stCondLst>
                                        </p:cTn>
                                        <p:tgtEl>
                                          <p:spTgt spid="3074"/>
                                        </p:tgtEl>
                                        <p:attrNameLst>
                                          <p:attrName>style.visibility</p:attrName>
                                        </p:attrNameLst>
                                      </p:cBhvr>
                                      <p:to>
                                        <p:strVal val="hidden"/>
                                      </p:to>
                                    </p:set>
                                  </p:childTnLst>
                                </p:cTn>
                              </p:par>
                            </p:childTnLst>
                          </p:cTn>
                        </p:par>
                        <p:par>
                          <p:cTn id="35" fill="hold">
                            <p:stCondLst>
                              <p:cond delay="10000"/>
                            </p:stCondLst>
                            <p:childTnLst>
                              <p:par>
                                <p:cTn id="36" presetID="10" presetClass="exit" presetSubtype="0" fill="hold" grpId="2" nodeType="afterEffect">
                                  <p:stCondLst>
                                    <p:cond delay="0"/>
                                  </p:stCondLst>
                                  <p:iterate type="lt">
                                    <p:tmPct val="0"/>
                                  </p:iterate>
                                  <p:childTnLst>
                                    <p:animEffect transition="out" filter="fade">
                                      <p:cBhvr>
                                        <p:cTn id="37" dur="2000"/>
                                        <p:tgtEl>
                                          <p:spTgt spid="3">
                                            <p:txEl>
                                              <p:pRg st="0" end="0"/>
                                            </p:txEl>
                                          </p:spTgt>
                                        </p:tgtEl>
                                      </p:cBhvr>
                                    </p:animEffect>
                                    <p:set>
                                      <p:cBhvr>
                                        <p:cTn id="38" dur="1" fill="hold">
                                          <p:stCondLst>
                                            <p:cond delay="1999"/>
                                          </p:stCondLst>
                                        </p:cTn>
                                        <p:tgtEl>
                                          <p:spTgt spid="3">
                                            <p:txEl>
                                              <p:pRg st="0" end="0"/>
                                            </p:txEl>
                                          </p:spTgt>
                                        </p:tgtEl>
                                        <p:attrNameLst>
                                          <p:attrName>style.visibility</p:attrName>
                                        </p:attrNameLst>
                                      </p:cBhvr>
                                      <p:to>
                                        <p:strVal val="hidden"/>
                                      </p:to>
                                    </p:set>
                                  </p:childTnLst>
                                </p:cTn>
                              </p:par>
                            </p:childTnLst>
                          </p:cTn>
                        </p:par>
                        <p:par>
                          <p:cTn id="39" fill="hold">
                            <p:stCondLst>
                              <p:cond delay="12000"/>
                            </p:stCondLst>
                            <p:childTnLst>
                              <p:par>
                                <p:cTn id="40" presetID="10" presetClass="exit" presetSubtype="0" fill="hold" grpId="2" nodeType="afterEffect">
                                  <p:stCondLst>
                                    <p:cond delay="0"/>
                                  </p:stCondLst>
                                  <p:iterate type="lt">
                                    <p:tmPct val="0"/>
                                  </p:iterate>
                                  <p:childTnLst>
                                    <p:animEffect transition="out" filter="fade">
                                      <p:cBhvr>
                                        <p:cTn id="41" dur="2000"/>
                                        <p:tgtEl>
                                          <p:spTgt spid="3">
                                            <p:txEl>
                                              <p:pRg st="1" end="1"/>
                                            </p:txEl>
                                          </p:spTgt>
                                        </p:tgtEl>
                                      </p:cBhvr>
                                    </p:animEffect>
                                    <p:set>
                                      <p:cBhvr>
                                        <p:cTn id="42" dur="1" fill="hold">
                                          <p:stCondLst>
                                            <p:cond delay="1999"/>
                                          </p:stCondLst>
                                        </p:cTn>
                                        <p:tgtEl>
                                          <p:spTgt spid="3">
                                            <p:txEl>
                                              <p:pRg st="1" end="1"/>
                                            </p:txEl>
                                          </p:spTgt>
                                        </p:tgtEl>
                                        <p:attrNameLst>
                                          <p:attrName>style.visibility</p:attrName>
                                        </p:attrNameLst>
                                      </p:cBhvr>
                                      <p:to>
                                        <p:strVal val="hidden"/>
                                      </p:to>
                                    </p:set>
                                  </p:childTnLst>
                                </p:cTn>
                              </p:par>
                            </p:childTnLst>
                          </p:cTn>
                        </p:par>
                        <p:par>
                          <p:cTn id="43" fill="hold">
                            <p:stCondLst>
                              <p:cond delay="14000"/>
                            </p:stCondLst>
                            <p:childTnLst>
                              <p:par>
                                <p:cTn id="44" presetID="10" presetClass="exit" presetSubtype="0" fill="hold" grpId="0" nodeType="afterEffect">
                                  <p:stCondLst>
                                    <p:cond delay="0"/>
                                  </p:stCondLst>
                                  <p:childTnLst>
                                    <p:animEffect transition="out" filter="fade">
                                      <p:cBhvr>
                                        <p:cTn id="45" dur="2000"/>
                                        <p:tgtEl>
                                          <p:spTgt spid="4"/>
                                        </p:tgtEl>
                                      </p:cBhvr>
                                    </p:animEffect>
                                    <p:set>
                                      <p:cBhvr>
                                        <p:cTn id="46"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2" grpId="2"/>
      <p:bldP spid="3" grpId="0" build="p"/>
      <p:bldP spid="3" grpId="1" build="p"/>
      <p:bldP spid="3" grpId="2" build="p"/>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lt-LT" sz="3600" dirty="0" smtClean="0">
                <a:solidFill>
                  <a:srgbClr val="0070C0"/>
                </a:solidFill>
                <a:latin typeface="Times New Roman" pitchFamily="18" charset="0"/>
                <a:cs typeface="Times New Roman" pitchFamily="18" charset="0"/>
              </a:rPr>
              <a:t>Turinys</a:t>
            </a:r>
            <a:endParaRPr lang="lt-LT" sz="3600" dirty="0">
              <a:solidFill>
                <a:srgbClr val="0070C0"/>
              </a:solidFill>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rmAutofit/>
          </a:bodyPr>
          <a:lstStyle/>
          <a:p>
            <a:pPr algn="just">
              <a:buFont typeface="Wingdings" pitchFamily="2" charset="2"/>
              <a:buChar char="q"/>
            </a:pPr>
            <a:r>
              <a:rPr lang="lt-LT" sz="2400" dirty="0" smtClean="0">
                <a:solidFill>
                  <a:srgbClr val="0070C0"/>
                </a:solidFill>
                <a:latin typeface="Times New Roman" pitchFamily="18" charset="0"/>
                <a:cs typeface="Times New Roman" pitchFamily="18" charset="0"/>
                <a:hlinkClick r:id="rId2" action="ppaction://hlinksldjump"/>
              </a:rPr>
              <a:t>Įvadas</a:t>
            </a:r>
            <a:endParaRPr lang="lt-LT" sz="2400" dirty="0" smtClean="0">
              <a:solidFill>
                <a:srgbClr val="0070C0"/>
              </a:solidFill>
              <a:latin typeface="Times New Roman" pitchFamily="18" charset="0"/>
              <a:cs typeface="Times New Roman" pitchFamily="18" charset="0"/>
            </a:endParaRPr>
          </a:p>
          <a:p>
            <a:pPr algn="just">
              <a:buFont typeface="Wingdings" pitchFamily="2" charset="2"/>
              <a:buChar char="q"/>
            </a:pPr>
            <a:r>
              <a:rPr lang="lt-LT" sz="2400" dirty="0" smtClean="0">
                <a:solidFill>
                  <a:srgbClr val="0070C0"/>
                </a:solidFill>
                <a:latin typeface="Times New Roman" pitchFamily="18" charset="0"/>
                <a:cs typeface="Times New Roman" pitchFamily="18" charset="0"/>
                <a:hlinkClick r:id="rId3" action="ppaction://hlinksldjump"/>
              </a:rPr>
              <a:t>Socialiniai tinklai plečiasi kosminiu greičiu</a:t>
            </a:r>
            <a:endParaRPr lang="lt-LT" sz="2400" dirty="0" smtClean="0">
              <a:solidFill>
                <a:srgbClr val="0070C0"/>
              </a:solidFill>
              <a:latin typeface="Times New Roman" pitchFamily="18" charset="0"/>
              <a:cs typeface="Times New Roman" pitchFamily="18" charset="0"/>
            </a:endParaRPr>
          </a:p>
          <a:p>
            <a:pPr algn="just">
              <a:buFont typeface="Wingdings" pitchFamily="2" charset="2"/>
              <a:buChar char="q"/>
            </a:pPr>
            <a:r>
              <a:rPr lang="lt-LT" sz="2400" dirty="0" smtClean="0">
                <a:solidFill>
                  <a:srgbClr val="0070C0"/>
                </a:solidFill>
                <a:latin typeface="Times New Roman" pitchFamily="18" charset="0"/>
                <a:cs typeface="Times New Roman" pitchFamily="18" charset="0"/>
                <a:hlinkClick r:id="rId4" action="ppaction://hlinksldjump"/>
              </a:rPr>
              <a:t>Socialiniai tinklai Lietuvoje</a:t>
            </a:r>
            <a:endParaRPr lang="lt-LT" sz="2400" dirty="0" smtClean="0">
              <a:solidFill>
                <a:srgbClr val="0070C0"/>
              </a:solidFill>
              <a:latin typeface="Times New Roman" pitchFamily="18" charset="0"/>
              <a:cs typeface="Times New Roman" pitchFamily="18" charset="0"/>
            </a:endParaRPr>
          </a:p>
          <a:p>
            <a:pPr algn="just">
              <a:buFont typeface="Wingdings" pitchFamily="2" charset="2"/>
              <a:buChar char="q"/>
            </a:pPr>
            <a:r>
              <a:rPr lang="lt-LT" sz="2400" dirty="0" smtClean="0">
                <a:solidFill>
                  <a:srgbClr val="0070C0"/>
                </a:solidFill>
                <a:latin typeface="Times New Roman" pitchFamily="18" charset="0"/>
                <a:cs typeface="Times New Roman" pitchFamily="18" charset="0"/>
                <a:hlinkClick r:id="rId5" action="ppaction://hlinksldjump"/>
              </a:rPr>
              <a:t>Socialinių tinklų paplitims skirtingose vietose</a:t>
            </a:r>
            <a:endParaRPr lang="lt-LT" sz="2400" dirty="0" smtClean="0">
              <a:solidFill>
                <a:srgbClr val="0070C0"/>
              </a:solidFill>
              <a:latin typeface="Times New Roman" pitchFamily="18" charset="0"/>
              <a:cs typeface="Times New Roman" pitchFamily="18" charset="0"/>
            </a:endParaRPr>
          </a:p>
          <a:p>
            <a:pPr algn="just">
              <a:buFont typeface="Wingdings" pitchFamily="2" charset="2"/>
              <a:buChar char="q"/>
            </a:pPr>
            <a:r>
              <a:rPr lang="pt-BR" sz="2400" dirty="0" smtClean="0">
                <a:solidFill>
                  <a:srgbClr val="0070C0"/>
                </a:solidFill>
                <a:latin typeface="Times New Roman" pitchFamily="18" charset="0"/>
                <a:cs typeface="Times New Roman" pitchFamily="18" charset="0"/>
                <a:hlinkClick r:id="rId6" action="ppaction://hlinksldjump"/>
              </a:rPr>
              <a:t>Socialinių tinklų pasekmės ir nauda</a:t>
            </a:r>
            <a:endParaRPr lang="lt-LT" sz="2400" dirty="0" smtClean="0">
              <a:solidFill>
                <a:srgbClr val="0070C0"/>
              </a:solidFill>
              <a:latin typeface="Times New Roman" pitchFamily="18" charset="0"/>
              <a:cs typeface="Times New Roman" pitchFamily="18" charset="0"/>
            </a:endParaRPr>
          </a:p>
          <a:p>
            <a:pPr algn="just">
              <a:buFont typeface="Wingdings" pitchFamily="2" charset="2"/>
              <a:buChar char="q"/>
            </a:pPr>
            <a:r>
              <a:rPr lang="lt-LT" sz="2400" dirty="0" smtClean="0">
                <a:solidFill>
                  <a:srgbClr val="0070C0"/>
                </a:solidFill>
                <a:latin typeface="Times New Roman" pitchFamily="18" charset="0"/>
                <a:cs typeface="Times New Roman" pitchFamily="18" charset="0"/>
                <a:hlinkClick r:id="" action="ppaction://noaction"/>
              </a:rPr>
              <a:t>Jaunimui viešumas įprastas, vyresniesiems – dar ne</a:t>
            </a:r>
            <a:endParaRPr lang="lt-LT" sz="2400" dirty="0" smtClean="0">
              <a:solidFill>
                <a:srgbClr val="0070C0"/>
              </a:solidFill>
              <a:latin typeface="Times New Roman" pitchFamily="18" charset="0"/>
              <a:cs typeface="Times New Roman" pitchFamily="18" charset="0"/>
            </a:endParaRPr>
          </a:p>
          <a:p>
            <a:pPr algn="just">
              <a:buFont typeface="Wingdings" pitchFamily="2" charset="2"/>
              <a:buChar char="q"/>
            </a:pPr>
            <a:r>
              <a:rPr lang="lt-LT" sz="2400" dirty="0" smtClean="0">
                <a:solidFill>
                  <a:srgbClr val="0070C0"/>
                </a:solidFill>
                <a:latin typeface="Times New Roman" pitchFamily="18" charset="0"/>
                <a:cs typeface="Times New Roman" pitchFamily="18" charset="0"/>
                <a:hlinkClick r:id="rId7" action="ppaction://hlinksldjump"/>
              </a:rPr>
              <a:t>Virtualūs socialiniai tinklai</a:t>
            </a:r>
            <a:endParaRPr lang="lt-LT" sz="2400" dirty="0" smtClean="0">
              <a:solidFill>
                <a:srgbClr val="0070C0"/>
              </a:solidFill>
              <a:latin typeface="Times New Roman" pitchFamily="18" charset="0"/>
              <a:cs typeface="Times New Roman" pitchFamily="18" charset="0"/>
            </a:endParaRPr>
          </a:p>
          <a:p>
            <a:pPr algn="just">
              <a:buFont typeface="Wingdings" pitchFamily="2" charset="2"/>
              <a:buChar char="q"/>
            </a:pPr>
            <a:r>
              <a:rPr lang="lt-LT" sz="2400" dirty="0" smtClean="0">
                <a:solidFill>
                  <a:srgbClr val="0070C0"/>
                </a:solidFill>
                <a:latin typeface="Times New Roman" pitchFamily="18" charset="0"/>
                <a:cs typeface="Times New Roman" pitchFamily="18" charset="0"/>
                <a:hlinkClick r:id="rId8" action="ppaction://hlinksldjump"/>
              </a:rPr>
              <a:t>Kaip apsisaugoti nuo grėsmių socialiniuose tinkluose?</a:t>
            </a:r>
            <a:endParaRPr lang="lt-LT" sz="2400" dirty="0" smtClean="0">
              <a:solidFill>
                <a:srgbClr val="0070C0"/>
              </a:solidFill>
              <a:latin typeface="Times New Roman" pitchFamily="18" charset="0"/>
              <a:cs typeface="Times New Roman" pitchFamily="18" charset="0"/>
            </a:endParaRPr>
          </a:p>
          <a:p>
            <a:pPr algn="just">
              <a:buFont typeface="Wingdings" pitchFamily="2" charset="2"/>
              <a:buChar char="q"/>
            </a:pPr>
            <a:r>
              <a:rPr lang="lt-LT" sz="2400" dirty="0" smtClean="0">
                <a:solidFill>
                  <a:srgbClr val="0070C0"/>
                </a:solidFill>
                <a:latin typeface="Times New Roman" pitchFamily="18" charset="0"/>
                <a:cs typeface="Times New Roman" pitchFamily="18" charset="0"/>
                <a:hlinkClick r:id="rId9" action="ppaction://hlinksldjump"/>
              </a:rPr>
              <a:t>Išvados</a:t>
            </a:r>
            <a:endParaRPr lang="lt-LT" sz="2400" dirty="0" smtClean="0">
              <a:solidFill>
                <a:srgbClr val="0070C0"/>
              </a:solidFill>
              <a:latin typeface="Times New Roman" pitchFamily="18" charset="0"/>
              <a:cs typeface="Times New Roman" pitchFamily="18" charset="0"/>
            </a:endParaRPr>
          </a:p>
          <a:p>
            <a:pPr algn="just">
              <a:buFont typeface="Wingdings" pitchFamily="2" charset="2"/>
              <a:buChar char="q"/>
            </a:pPr>
            <a:r>
              <a:rPr lang="lt-LT" sz="2400" dirty="0" smtClean="0">
                <a:solidFill>
                  <a:srgbClr val="0070C0"/>
                </a:solidFill>
                <a:latin typeface="Times New Roman" pitchFamily="18" charset="0"/>
                <a:cs typeface="Times New Roman" pitchFamily="18" charset="0"/>
                <a:hlinkClick r:id="rId10" action="ppaction://hlinksldjump"/>
              </a:rPr>
              <a:t>Šaltiniai</a:t>
            </a:r>
            <a:endParaRPr lang="lt-LT" sz="2400" dirty="0">
              <a:solidFill>
                <a:srgbClr val="0070C0"/>
              </a:solidFill>
              <a:latin typeface="Times New Roman" pitchFamily="18" charset="0"/>
              <a:cs typeface="Times New Roman" pitchFamily="18"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linds(horizontal)">
                                      <p:cBhvr>
                                        <p:cTn id="11" dur="500"/>
                                        <p:tgtEl>
                                          <p:spTgt spid="3">
                                            <p:txEl>
                                              <p:pRg st="0" end="0"/>
                                            </p:txEl>
                                          </p:spTgt>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blinds(horizontal)">
                                      <p:cBhvr>
                                        <p:cTn id="15" dur="500"/>
                                        <p:tgtEl>
                                          <p:spTgt spid="3">
                                            <p:txEl>
                                              <p:pRg st="1" end="1"/>
                                            </p:txEl>
                                          </p:spTgt>
                                        </p:tgtEl>
                                      </p:cBhvr>
                                    </p:animEffect>
                                  </p:childTnLst>
                                </p:cTn>
                              </p:par>
                            </p:childTnLst>
                          </p:cTn>
                        </p:par>
                        <p:par>
                          <p:cTn id="16" fill="hold">
                            <p:stCondLst>
                              <p:cond delay="1500"/>
                            </p:stCondLst>
                            <p:childTnLst>
                              <p:par>
                                <p:cTn id="17" presetID="3" presetClass="entr" presetSubtype="10" fill="hold"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blinds(horizontal)">
                                      <p:cBhvr>
                                        <p:cTn id="19" dur="500"/>
                                        <p:tgtEl>
                                          <p:spTgt spid="3">
                                            <p:txEl>
                                              <p:pRg st="2" end="2"/>
                                            </p:txEl>
                                          </p:spTgt>
                                        </p:tgtEl>
                                      </p:cBhvr>
                                    </p:animEffect>
                                  </p:childTnLst>
                                </p:cTn>
                              </p:par>
                            </p:childTnLst>
                          </p:cTn>
                        </p:par>
                        <p:par>
                          <p:cTn id="20" fill="hold">
                            <p:stCondLst>
                              <p:cond delay="2000"/>
                            </p:stCondLst>
                            <p:childTnLst>
                              <p:par>
                                <p:cTn id="21" presetID="3" presetClass="entr" presetSubtype="10" fill="hold"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blinds(horizontal)">
                                      <p:cBhvr>
                                        <p:cTn id="23" dur="500"/>
                                        <p:tgtEl>
                                          <p:spTgt spid="3">
                                            <p:txEl>
                                              <p:pRg st="3" end="3"/>
                                            </p:txEl>
                                          </p:spTgt>
                                        </p:tgtEl>
                                      </p:cBhvr>
                                    </p:animEffect>
                                  </p:childTnLst>
                                </p:cTn>
                              </p:par>
                            </p:childTnLst>
                          </p:cTn>
                        </p:par>
                        <p:par>
                          <p:cTn id="24" fill="hold">
                            <p:stCondLst>
                              <p:cond delay="2500"/>
                            </p:stCondLst>
                            <p:childTnLst>
                              <p:par>
                                <p:cTn id="25" presetID="3" presetClass="entr" presetSubtype="10" fill="hold" nodeType="after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par>
                          <p:cTn id="28" fill="hold">
                            <p:stCondLst>
                              <p:cond delay="3000"/>
                            </p:stCondLst>
                            <p:childTnLst>
                              <p:par>
                                <p:cTn id="29" presetID="3" presetClass="entr" presetSubtype="10" fill="hold" nodeType="after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blinds(horizontal)">
                                      <p:cBhvr>
                                        <p:cTn id="31" dur="500"/>
                                        <p:tgtEl>
                                          <p:spTgt spid="3">
                                            <p:txEl>
                                              <p:pRg st="5" end="5"/>
                                            </p:txEl>
                                          </p:spTgt>
                                        </p:tgtEl>
                                      </p:cBhvr>
                                    </p:animEffect>
                                  </p:childTnLst>
                                </p:cTn>
                              </p:par>
                            </p:childTnLst>
                          </p:cTn>
                        </p:par>
                        <p:par>
                          <p:cTn id="32" fill="hold">
                            <p:stCondLst>
                              <p:cond delay="3500"/>
                            </p:stCondLst>
                            <p:childTnLst>
                              <p:par>
                                <p:cTn id="33" presetID="3" presetClass="entr" presetSubtype="10" fill="hold" nodeType="after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blinds(horizontal)">
                                      <p:cBhvr>
                                        <p:cTn id="35" dur="500"/>
                                        <p:tgtEl>
                                          <p:spTgt spid="3">
                                            <p:txEl>
                                              <p:pRg st="6" end="6"/>
                                            </p:txEl>
                                          </p:spTgt>
                                        </p:tgtEl>
                                      </p:cBhvr>
                                    </p:animEffect>
                                  </p:childTnLst>
                                </p:cTn>
                              </p:par>
                            </p:childTnLst>
                          </p:cTn>
                        </p:par>
                        <p:par>
                          <p:cTn id="36" fill="hold">
                            <p:stCondLst>
                              <p:cond delay="4000"/>
                            </p:stCondLst>
                            <p:childTnLst>
                              <p:par>
                                <p:cTn id="37" presetID="3" presetClass="entr" presetSubtype="10" fill="hold" nodeType="after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Effect transition="in" filter="blinds(horizontal)">
                                      <p:cBhvr>
                                        <p:cTn id="39" dur="500"/>
                                        <p:tgtEl>
                                          <p:spTgt spid="3">
                                            <p:txEl>
                                              <p:pRg st="7" end="7"/>
                                            </p:txEl>
                                          </p:spTgt>
                                        </p:tgtEl>
                                      </p:cBhvr>
                                    </p:animEffect>
                                  </p:childTnLst>
                                </p:cTn>
                              </p:par>
                            </p:childTnLst>
                          </p:cTn>
                        </p:par>
                        <p:par>
                          <p:cTn id="40" fill="hold">
                            <p:stCondLst>
                              <p:cond delay="4500"/>
                            </p:stCondLst>
                            <p:childTnLst>
                              <p:par>
                                <p:cTn id="41" presetID="3" presetClass="entr" presetSubtype="10" fill="hold" nodeType="after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Effect transition="in" filter="blinds(horizontal)">
                                      <p:cBhvr>
                                        <p:cTn id="43" dur="500"/>
                                        <p:tgtEl>
                                          <p:spTgt spid="3">
                                            <p:txEl>
                                              <p:pRg st="8" end="8"/>
                                            </p:txEl>
                                          </p:spTgt>
                                        </p:tgtEl>
                                      </p:cBhvr>
                                    </p:animEffect>
                                  </p:childTnLst>
                                </p:cTn>
                              </p:par>
                            </p:childTnLst>
                          </p:cTn>
                        </p:par>
                        <p:par>
                          <p:cTn id="44" fill="hold">
                            <p:stCondLst>
                              <p:cond delay="5000"/>
                            </p:stCondLst>
                            <p:childTnLst>
                              <p:par>
                                <p:cTn id="45" presetID="3" presetClass="entr" presetSubtype="10" fill="hold" nodeType="after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Effect transition="in" filter="blinds(horizontal)">
                                      <p:cBhvr>
                                        <p:cTn id="4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jmakasa\Desktop\socialines-zymos.jpg"/>
          <p:cNvPicPr>
            <a:picLocks noChangeAspect="1" noChangeArrowheads="1"/>
          </p:cNvPicPr>
          <p:nvPr/>
        </p:nvPicPr>
        <p:blipFill>
          <a:blip r:embed="rId2" cstate="print">
            <a:lum bright="-64000" contrast="-43000"/>
          </a:blip>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normAutofit/>
          </a:bodyPr>
          <a:lstStyle/>
          <a:p>
            <a:pPr algn="ctr"/>
            <a:r>
              <a:rPr lang="lt-LT" sz="3600" b="1" dirty="0" smtClean="0">
                <a:solidFill>
                  <a:srgbClr val="FFFF00"/>
                </a:solidFill>
                <a:latin typeface="Times New Roman" pitchFamily="18" charset="0"/>
                <a:cs typeface="Times New Roman" pitchFamily="18" charset="0"/>
              </a:rPr>
              <a:t>Įvadas</a:t>
            </a:r>
            <a:endParaRPr lang="lt-LT" sz="3600" b="1" dirty="0">
              <a:solidFill>
                <a:srgbClr val="FFFF00"/>
              </a:solidFill>
              <a:latin typeface="Times New Roman" pitchFamily="18" charset="0"/>
              <a:cs typeface="Times New Roman" pitchFamily="18" charset="0"/>
            </a:endParaRPr>
          </a:p>
        </p:txBody>
      </p:sp>
      <p:sp>
        <p:nvSpPr>
          <p:cNvPr id="3" name="Content Placeholder 2"/>
          <p:cNvSpPr>
            <a:spLocks noGrp="1"/>
          </p:cNvSpPr>
          <p:nvPr>
            <p:ph sz="quarter" idx="1"/>
          </p:nvPr>
        </p:nvSpPr>
        <p:spPr>
          <a:xfrm>
            <a:off x="899592" y="1628800"/>
            <a:ext cx="7772400" cy="4572000"/>
          </a:xfrm>
        </p:spPr>
        <p:txBody>
          <a:bodyPr>
            <a:normAutofit/>
          </a:bodyPr>
          <a:lstStyle/>
          <a:p>
            <a:pPr algn="just">
              <a:buNone/>
            </a:pPr>
            <a:r>
              <a:rPr lang="lt-LT" sz="2400" b="1" dirty="0" smtClean="0">
                <a:solidFill>
                  <a:srgbClr val="FFFF00"/>
                </a:solidFill>
                <a:latin typeface="Times New Roman" pitchFamily="18" charset="0"/>
                <a:cs typeface="Times New Roman" pitchFamily="18" charset="0"/>
              </a:rPr>
              <a:t>Socialinis </a:t>
            </a:r>
            <a:r>
              <a:rPr lang="lt-LT" sz="2400" b="1" dirty="0" smtClean="0">
                <a:solidFill>
                  <a:srgbClr val="FFFF00"/>
                </a:solidFill>
                <a:latin typeface="Times New Roman" pitchFamily="18" charset="0"/>
                <a:cs typeface="Times New Roman" pitchFamily="18" charset="0"/>
              </a:rPr>
              <a:t>tinklas - interaktyvi interneto struktūra (interneto svetainė) vienijanti tam tikrą, bendrų interesų turinčią narių grupę, kuri ir kuria konkrečios svetainės turinį ir virtualiai bendrauja tarpusavyje, </a:t>
            </a:r>
            <a:r>
              <a:rPr lang="lt-LT" sz="2400" b="1" dirty="0" smtClean="0">
                <a:solidFill>
                  <a:srgbClr val="FFFF00"/>
                </a:solidFill>
                <a:latin typeface="Times New Roman" pitchFamily="18" charset="0"/>
                <a:cs typeface="Times New Roman" pitchFamily="18" charset="0"/>
              </a:rPr>
              <a:t>automatizuotomis </a:t>
            </a:r>
            <a:r>
              <a:rPr lang="lt-LT" sz="2400" b="1" dirty="0" smtClean="0">
                <a:solidFill>
                  <a:srgbClr val="FFFF00"/>
                </a:solidFill>
                <a:latin typeface="Times New Roman" pitchFamily="18" charset="0"/>
                <a:cs typeface="Times New Roman" pitchFamily="18" charset="0"/>
              </a:rPr>
              <a:t>konkrečios svetainės priemonėmis. </a:t>
            </a:r>
            <a:endParaRPr lang="lt-LT" sz="2400" b="1" dirty="0" smtClean="0">
              <a:solidFill>
                <a:srgbClr val="FFFF00"/>
              </a:solidFill>
              <a:latin typeface="Times New Roman" pitchFamily="18" charset="0"/>
              <a:cs typeface="Times New Roman" pitchFamily="18" charset="0"/>
            </a:endParaRPr>
          </a:p>
          <a:p>
            <a:pPr algn="just">
              <a:buNone/>
            </a:pPr>
            <a:r>
              <a:rPr lang="lt-LT" sz="2400" b="1" dirty="0" smtClean="0">
                <a:solidFill>
                  <a:srgbClr val="FFFF00"/>
                </a:solidFill>
                <a:latin typeface="Times New Roman" pitchFamily="18" charset="0"/>
                <a:cs typeface="Times New Roman" pitchFamily="18" charset="0"/>
              </a:rPr>
              <a:t>Socialiniai tinklai suteikia galimybę lengviau bendrauti su draugais, susirasti senus pažįstamus ar užmegzti naujus kontaktus, patogiai ir greitai keistis informacija, nuotraukomis ar kita medžiaga, rašyti savo asmeninį dienoraštį, klausytis mėgstamų grupių muzikos, diskutuoti ir pan. Šie tinklalapiai yra populiarūs ne tik tarp paauglių, bet ir tarp suaugusiųjų.</a:t>
            </a:r>
          </a:p>
          <a:p>
            <a:pPr>
              <a:buNone/>
            </a:pPr>
            <a:endParaRPr lang="lt-LT" sz="2400" b="1" dirty="0">
              <a:solidFill>
                <a:srgbClr val="FFFF00"/>
              </a:solidFill>
              <a:latin typeface="Times New Roman" pitchFamily="18" charset="0"/>
              <a:cs typeface="Times New Roman" pitchFamily="18"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par>
                          <p:cTn id="8" fill="hold">
                            <p:stCondLst>
                              <p:cond delay="2000"/>
                            </p:stCondLst>
                            <p:childTnLst>
                              <p:par>
                                <p:cTn id="9" presetID="2" presetClass="entr" presetSubtype="4"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Documents and Settings\Djmakasa\Desktop\1237975209facebook.jpg"/>
          <p:cNvPicPr>
            <a:picLocks noChangeAspect="1" noChangeArrowheads="1"/>
          </p:cNvPicPr>
          <p:nvPr/>
        </p:nvPicPr>
        <p:blipFill>
          <a:blip r:embed="rId2" cstate="print">
            <a:lum bright="-50000" contrast="-36000"/>
          </a:blip>
          <a:srcRect/>
          <a:stretch>
            <a:fillRect/>
          </a:stretch>
        </p:blipFill>
        <p:spPr bwMode="auto">
          <a:xfrm>
            <a:off x="-26421" y="0"/>
            <a:ext cx="9170421" cy="6858000"/>
          </a:xfrm>
          <a:prstGeom prst="rect">
            <a:avLst/>
          </a:prstGeom>
          <a:noFill/>
        </p:spPr>
      </p:pic>
      <p:sp>
        <p:nvSpPr>
          <p:cNvPr id="2" name="Title 1"/>
          <p:cNvSpPr>
            <a:spLocks noGrp="1"/>
          </p:cNvSpPr>
          <p:nvPr>
            <p:ph type="title"/>
          </p:nvPr>
        </p:nvSpPr>
        <p:spPr/>
        <p:txBody>
          <a:bodyPr>
            <a:normAutofit fontScale="90000"/>
          </a:bodyPr>
          <a:lstStyle/>
          <a:p>
            <a:pPr algn="ctr"/>
            <a:r>
              <a:rPr lang="lt-LT" b="1" dirty="0" smtClean="0">
                <a:solidFill>
                  <a:srgbClr val="FFFF00"/>
                </a:solidFill>
                <a:latin typeface="Times New Roman" pitchFamily="18" charset="0"/>
                <a:cs typeface="Times New Roman" pitchFamily="18" charset="0"/>
              </a:rPr>
              <a:t>Socialiniai tinklai plečiasi kosminiu </a:t>
            </a:r>
            <a:r>
              <a:rPr lang="lt-LT" b="1" dirty="0" smtClean="0">
                <a:solidFill>
                  <a:srgbClr val="FFFF00"/>
                </a:solidFill>
                <a:latin typeface="Times New Roman" pitchFamily="18" charset="0"/>
                <a:cs typeface="Times New Roman" pitchFamily="18" charset="0"/>
              </a:rPr>
              <a:t>greičiu</a:t>
            </a:r>
            <a:endParaRPr lang="lt-LT" dirty="0">
              <a:solidFill>
                <a:srgbClr val="FFFF00"/>
              </a:solidFill>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Autofit/>
          </a:bodyPr>
          <a:lstStyle/>
          <a:p>
            <a:pPr algn="just"/>
            <a:r>
              <a:rPr lang="lt-LT" sz="2800" b="1" dirty="0" smtClean="0">
                <a:solidFill>
                  <a:srgbClr val="FF0000"/>
                </a:solidFill>
                <a:latin typeface="Times New Roman" pitchFamily="18" charset="0"/>
                <a:cs typeface="Times New Roman" pitchFamily="18" charset="0"/>
              </a:rPr>
              <a:t>Šiuo metu pasauliniame internete ryškiausia tendencija – sparčiai augantis socialinių tinklų populiarumas. </a:t>
            </a:r>
            <a:endParaRPr lang="lt-LT" sz="2800" b="1" dirty="0" smtClean="0">
              <a:solidFill>
                <a:srgbClr val="FF0000"/>
              </a:solidFill>
              <a:latin typeface="Times New Roman" pitchFamily="18" charset="0"/>
              <a:cs typeface="Times New Roman" pitchFamily="18" charset="0"/>
            </a:endParaRPr>
          </a:p>
          <a:p>
            <a:pPr algn="just"/>
            <a:r>
              <a:rPr lang="lt-LT" sz="2800" b="1" dirty="0" smtClean="0">
                <a:solidFill>
                  <a:srgbClr val="FF0000"/>
                </a:solidFill>
                <a:latin typeface="Times New Roman" pitchFamily="18" charset="0"/>
                <a:cs typeface="Times New Roman" pitchFamily="18" charset="0"/>
              </a:rPr>
              <a:t>Sparčiausiai </a:t>
            </a:r>
            <a:r>
              <a:rPr lang="lt-LT" sz="2800" b="1" dirty="0" smtClean="0">
                <a:solidFill>
                  <a:srgbClr val="FF0000"/>
                </a:solidFill>
                <a:latin typeface="Times New Roman" pitchFamily="18" charset="0"/>
                <a:cs typeface="Times New Roman" pitchFamily="18" charset="0"/>
              </a:rPr>
              <a:t>kyla Facebook lankytojų skaičius. </a:t>
            </a:r>
            <a:endParaRPr lang="lt-LT" sz="2800" b="1" dirty="0" smtClean="0">
              <a:solidFill>
                <a:srgbClr val="FF0000"/>
              </a:solidFill>
              <a:latin typeface="Times New Roman" pitchFamily="18" charset="0"/>
              <a:cs typeface="Times New Roman" pitchFamily="18" charset="0"/>
            </a:endParaRPr>
          </a:p>
          <a:p>
            <a:pPr algn="just"/>
            <a:r>
              <a:rPr lang="lt-LT" sz="2800" b="1" dirty="0" smtClean="0">
                <a:solidFill>
                  <a:srgbClr val="FF0000"/>
                </a:solidFill>
                <a:latin typeface="Times New Roman" pitchFamily="18" charset="0"/>
                <a:cs typeface="Times New Roman" pitchFamily="18" charset="0"/>
              </a:rPr>
              <a:t>Socialinių tinklų populiarumas pastaruoju metu didėja nebe jaunos auditorijos dėka, o dėl 35-54 m. amžiaus grupės. </a:t>
            </a:r>
            <a:endParaRPr lang="lt-LT" sz="2800" b="1" dirty="0" smtClean="0">
              <a:solidFill>
                <a:srgbClr val="FF0000"/>
              </a:solidFill>
              <a:latin typeface="Times New Roman" pitchFamily="18" charset="0"/>
              <a:cs typeface="Times New Roman" pitchFamily="18" charset="0"/>
            </a:endParaRPr>
          </a:p>
          <a:p>
            <a:pPr algn="just"/>
            <a:r>
              <a:rPr lang="lt-LT" sz="2800" b="1" dirty="0" smtClean="0">
                <a:solidFill>
                  <a:srgbClr val="FF0000"/>
                </a:solidFill>
                <a:latin typeface="Times New Roman" pitchFamily="18" charset="0"/>
                <a:cs typeface="Times New Roman" pitchFamily="18" charset="0"/>
              </a:rPr>
              <a:t>Socialinius tinklus įvairioms reklamos kampanijoms ir prekės ženklo stiprinimui vis dažniau ima naudoti įmonės bei reklamos agentūros. </a:t>
            </a:r>
            <a:endParaRPr lang="lt-LT" sz="2800" dirty="0">
              <a:solidFill>
                <a:srgbClr val="FF0000"/>
              </a:solidFill>
              <a:latin typeface="Times New Roman" pitchFamily="18" charset="0"/>
              <a:cs typeface="Times New Roman" pitchFamily="18"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par>
                          <p:cTn id="8" fill="hold">
                            <p:stCondLst>
                              <p:cond delay="2000"/>
                            </p:stCondLst>
                            <p:childTnLst>
                              <p:par>
                                <p:cTn id="9" presetID="20" presetClass="entr" presetSubtype="0"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edge">
                                      <p:cBhvr>
                                        <p:cTn id="11" dur="2000"/>
                                        <p:tgtEl>
                                          <p:spTgt spid="3">
                                            <p:txEl>
                                              <p:pRg st="0" end="0"/>
                                            </p:txEl>
                                          </p:spTgt>
                                        </p:tgtEl>
                                      </p:cBhvr>
                                    </p:animEffect>
                                  </p:childTnLst>
                                </p:cTn>
                              </p:par>
                            </p:childTnLst>
                          </p:cTn>
                        </p:par>
                        <p:par>
                          <p:cTn id="12" fill="hold">
                            <p:stCondLst>
                              <p:cond delay="4000"/>
                            </p:stCondLst>
                            <p:childTnLst>
                              <p:par>
                                <p:cTn id="13" presetID="20" presetClass="entr" presetSubtype="0" fill="hold"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edge">
                                      <p:cBhvr>
                                        <p:cTn id="15" dur="2000"/>
                                        <p:tgtEl>
                                          <p:spTgt spid="3">
                                            <p:txEl>
                                              <p:pRg st="1" end="1"/>
                                            </p:txEl>
                                          </p:spTgt>
                                        </p:tgtEl>
                                      </p:cBhvr>
                                    </p:animEffect>
                                  </p:childTnLst>
                                </p:cTn>
                              </p:par>
                            </p:childTnLst>
                          </p:cTn>
                        </p:par>
                        <p:par>
                          <p:cTn id="16" fill="hold">
                            <p:stCondLst>
                              <p:cond delay="6000"/>
                            </p:stCondLst>
                            <p:childTnLst>
                              <p:par>
                                <p:cTn id="17" presetID="20" presetClass="entr" presetSubtype="0" fill="hold"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wedge">
                                      <p:cBhvr>
                                        <p:cTn id="19" dur="2000"/>
                                        <p:tgtEl>
                                          <p:spTgt spid="3">
                                            <p:txEl>
                                              <p:pRg st="2" end="2"/>
                                            </p:txEl>
                                          </p:spTgt>
                                        </p:tgtEl>
                                      </p:cBhvr>
                                    </p:animEffect>
                                  </p:childTnLst>
                                </p:cTn>
                              </p:par>
                            </p:childTnLst>
                          </p:cTn>
                        </p:par>
                        <p:par>
                          <p:cTn id="20" fill="hold">
                            <p:stCondLst>
                              <p:cond delay="8000"/>
                            </p:stCondLst>
                            <p:childTnLst>
                              <p:par>
                                <p:cTn id="21" presetID="20" presetClass="entr" presetSubtype="0" fill="hold"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wedge">
                                      <p:cBhvr>
                                        <p:cTn id="23"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Documents and Settings\Djmakasa\Desktop\saugus_internetas_sumaz.jpg"/>
          <p:cNvPicPr>
            <a:picLocks noChangeAspect="1" noChangeArrowheads="1"/>
          </p:cNvPicPr>
          <p:nvPr/>
        </p:nvPicPr>
        <p:blipFill>
          <a:blip r:embed="rId2" cstate="print">
            <a:lum bright="-21000"/>
          </a:blip>
          <a:srcRect/>
          <a:stretch>
            <a:fillRect/>
          </a:stretch>
        </p:blipFill>
        <p:spPr bwMode="auto">
          <a:xfrm>
            <a:off x="-1" y="0"/>
            <a:ext cx="9229497" cy="6858000"/>
          </a:xfrm>
          <a:prstGeom prst="rect">
            <a:avLst/>
          </a:prstGeom>
          <a:noFill/>
        </p:spPr>
      </p:pic>
      <p:sp>
        <p:nvSpPr>
          <p:cNvPr id="2" name="Title 1"/>
          <p:cNvSpPr>
            <a:spLocks noGrp="1"/>
          </p:cNvSpPr>
          <p:nvPr>
            <p:ph type="title"/>
          </p:nvPr>
        </p:nvSpPr>
        <p:spPr/>
        <p:txBody>
          <a:bodyPr>
            <a:normAutofit/>
          </a:bodyPr>
          <a:lstStyle/>
          <a:p>
            <a:pPr algn="ctr"/>
            <a:r>
              <a:rPr lang="lt-LT" sz="3600" b="1" dirty="0" smtClean="0">
                <a:solidFill>
                  <a:srgbClr val="00B0F0"/>
                </a:solidFill>
                <a:latin typeface="Times New Roman" pitchFamily="18" charset="0"/>
                <a:cs typeface="Times New Roman" pitchFamily="18" charset="0"/>
              </a:rPr>
              <a:t>Socialiniai tinklai </a:t>
            </a:r>
            <a:r>
              <a:rPr lang="lt-LT" sz="3600" b="1" dirty="0" smtClean="0">
                <a:solidFill>
                  <a:srgbClr val="00B0F0"/>
                </a:solidFill>
                <a:latin typeface="Times New Roman" pitchFamily="18" charset="0"/>
                <a:cs typeface="Times New Roman" pitchFamily="18" charset="0"/>
              </a:rPr>
              <a:t>Lietuvoje</a:t>
            </a:r>
            <a:endParaRPr lang="lt-LT" sz="3600" dirty="0">
              <a:solidFill>
                <a:srgbClr val="00B0F0"/>
              </a:solidFill>
              <a:latin typeface="Times New Roman" pitchFamily="18" charset="0"/>
              <a:cs typeface="Times New Roman" pitchFamily="18" charset="0"/>
            </a:endParaRPr>
          </a:p>
        </p:txBody>
      </p:sp>
      <p:sp>
        <p:nvSpPr>
          <p:cNvPr id="3" name="Content Placeholder 2"/>
          <p:cNvSpPr>
            <a:spLocks noGrp="1"/>
          </p:cNvSpPr>
          <p:nvPr>
            <p:ph sz="quarter" idx="1"/>
          </p:nvPr>
        </p:nvSpPr>
        <p:spPr>
          <a:xfrm>
            <a:off x="971600" y="1916832"/>
            <a:ext cx="7772400" cy="4572000"/>
          </a:xfrm>
        </p:spPr>
        <p:txBody>
          <a:bodyPr/>
          <a:lstStyle/>
          <a:p>
            <a:pPr algn="just">
              <a:buNone/>
            </a:pPr>
            <a:r>
              <a:rPr lang="lt-LT" sz="2400" b="1" dirty="0" smtClean="0">
                <a:solidFill>
                  <a:srgbClr val="FFFF00"/>
                </a:solidFill>
                <a:latin typeface="Times New Roman" pitchFamily="18" charset="0"/>
                <a:cs typeface="Times New Roman" pitchFamily="18" charset="0"/>
              </a:rPr>
              <a:t>Pasaulyje smarkiai išpopuliarėjus taip vadinamiems „socialiniams tinklams“, šis bumas tučtuojau susilaukė milžiniško pasisekimo ir Lietuvoje. Šiais laikais, ypač jaunimo tarpe, jau retas internautas neturi one.lt anketos ar neapsilanko Facebook. Ir visai suprantama dėl ko – juk kiek aplinkinių ten dalinasi nuotraukomis, komentuoja vieni kitų nutikimus ir šiaip didžiuojasi savo tuštybe.</a:t>
            </a:r>
          </a:p>
          <a:p>
            <a:pPr>
              <a:buNone/>
            </a:pPr>
            <a:endParaRPr lang="lt-LT"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par>
                          <p:cTn id="8" fill="hold">
                            <p:stCondLst>
                              <p:cond delay="500"/>
                            </p:stCondLst>
                            <p:childTnLst>
                              <p:par>
                                <p:cTn id="9" presetID="4" presetClass="entr" presetSubtype="16"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ox(in)">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1" descr="C:\Documents and Settings\Djmakasa\Desktop\wmsn-01-10.png"/>
          <p:cNvPicPr>
            <a:picLocks noChangeAspect="1" noChangeArrowheads="1"/>
          </p:cNvPicPr>
          <p:nvPr/>
        </p:nvPicPr>
        <p:blipFill>
          <a:blip r:embed="rId2" cstate="print">
            <a:lum bright="-23000"/>
          </a:blip>
          <a:srcRect/>
          <a:stretch>
            <a:fillRect/>
          </a:stretch>
        </p:blipFill>
        <p:spPr bwMode="auto">
          <a:xfrm>
            <a:off x="611560" y="1484784"/>
            <a:ext cx="8064896" cy="4896544"/>
          </a:xfrm>
          <a:prstGeom prst="rect">
            <a:avLst/>
          </a:prstGeom>
          <a:noFill/>
          <a:ln w="9525">
            <a:noFill/>
            <a:miter lim="800000"/>
            <a:headEnd/>
            <a:tailEnd/>
          </a:ln>
        </p:spPr>
      </p:pic>
      <p:sp>
        <p:nvSpPr>
          <p:cNvPr id="2" name="Title 1"/>
          <p:cNvSpPr>
            <a:spLocks noGrp="1"/>
          </p:cNvSpPr>
          <p:nvPr>
            <p:ph type="title"/>
          </p:nvPr>
        </p:nvSpPr>
        <p:spPr/>
        <p:txBody>
          <a:bodyPr>
            <a:normAutofit fontScale="90000"/>
          </a:bodyPr>
          <a:lstStyle/>
          <a:p>
            <a:pPr algn="ctr"/>
            <a:r>
              <a:rPr lang="lt-LT" dirty="0" smtClean="0">
                <a:solidFill>
                  <a:srgbClr val="FF0000"/>
                </a:solidFill>
                <a:latin typeface="Times New Roman" pitchFamily="18" charset="0"/>
                <a:cs typeface="Times New Roman" pitchFamily="18" charset="0"/>
              </a:rPr>
              <a:t>Socialinių tinklų paplitims skirtingose vietose</a:t>
            </a:r>
            <a:endParaRPr lang="lt-LT" dirty="0">
              <a:solidFill>
                <a:srgbClr val="FF0000"/>
              </a:solidFill>
              <a:latin typeface="Times New Roman" pitchFamily="18" charset="0"/>
              <a:cs typeface="Times New Roman" pitchFamily="18"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lt-LT"/>
          </a:p>
        </p:txBody>
      </p:sp>
      <p:sp>
        <p:nvSpPr>
          <p:cNvPr id="3" name="Content Placeholder 2"/>
          <p:cNvSpPr>
            <a:spLocks noGrp="1"/>
          </p:cNvSpPr>
          <p:nvPr>
            <p:ph sz="quarter" idx="1"/>
          </p:nvPr>
        </p:nvSpPr>
        <p:spPr/>
        <p:txBody>
          <a:bodyPr/>
          <a:lstStyle/>
          <a:p>
            <a:endParaRPr lang="lt-LT"/>
          </a:p>
        </p:txBody>
      </p:sp>
      <p:pic>
        <p:nvPicPr>
          <p:cNvPr id="4" name="Picture 3" descr="C:\Documents and Settings\Djmakasa\Desktop\facebook-pageviews.jpg"/>
          <p:cNvPicPr>
            <a:picLocks noChangeAspect="1" noChangeArrowheads="1"/>
          </p:cNvPicPr>
          <p:nvPr/>
        </p:nvPicPr>
        <p:blipFill>
          <a:blip r:embed="rId2" cstate="print"/>
          <a:srcRect/>
          <a:stretch>
            <a:fillRect/>
          </a:stretch>
        </p:blipFill>
        <p:spPr bwMode="auto">
          <a:xfrm>
            <a:off x="0" y="1"/>
            <a:ext cx="9144000" cy="6858000"/>
          </a:xfrm>
          <a:prstGeom prst="rect">
            <a:avLst/>
          </a:prstGeom>
          <a:noFill/>
        </p:spPr>
      </p:pic>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Documents and Settings\Djmakasa\Desktop\optika.jpg"/>
          <p:cNvPicPr>
            <a:picLocks noChangeAspect="1" noChangeArrowheads="1"/>
          </p:cNvPicPr>
          <p:nvPr/>
        </p:nvPicPr>
        <p:blipFill>
          <a:blip r:embed="rId2" cstate="print">
            <a:lum bright="-78000" contrast="26000"/>
          </a:blip>
          <a:srcRect/>
          <a:stretch>
            <a:fillRect/>
          </a:stretch>
        </p:blipFill>
        <p:spPr bwMode="auto">
          <a:xfrm>
            <a:off x="-1" y="0"/>
            <a:ext cx="9144001" cy="6858000"/>
          </a:xfrm>
          <a:prstGeom prst="rect">
            <a:avLst/>
          </a:prstGeom>
          <a:noFill/>
        </p:spPr>
      </p:pic>
      <p:sp>
        <p:nvSpPr>
          <p:cNvPr id="2" name="Title 1"/>
          <p:cNvSpPr>
            <a:spLocks noGrp="1"/>
          </p:cNvSpPr>
          <p:nvPr>
            <p:ph type="title"/>
          </p:nvPr>
        </p:nvSpPr>
        <p:spPr/>
        <p:txBody>
          <a:bodyPr>
            <a:normAutofit fontScale="90000"/>
          </a:bodyPr>
          <a:lstStyle/>
          <a:p>
            <a:pPr algn="ctr"/>
            <a:r>
              <a:rPr lang="lt-LT" b="1" dirty="0" smtClean="0">
                <a:solidFill>
                  <a:srgbClr val="FFFF00"/>
                </a:solidFill>
                <a:latin typeface="Times New Roman" pitchFamily="18" charset="0"/>
                <a:cs typeface="Times New Roman" pitchFamily="18" charset="0"/>
              </a:rPr>
              <a:t>Socialinių tinklų pasekmės ir </a:t>
            </a:r>
            <a:r>
              <a:rPr lang="lt-LT" b="1" dirty="0" smtClean="0">
                <a:solidFill>
                  <a:srgbClr val="FFFF00"/>
                </a:solidFill>
                <a:latin typeface="Times New Roman" pitchFamily="18" charset="0"/>
                <a:cs typeface="Times New Roman" pitchFamily="18" charset="0"/>
              </a:rPr>
              <a:t>nauda</a:t>
            </a:r>
            <a:endParaRPr lang="lt-LT" dirty="0">
              <a:solidFill>
                <a:srgbClr val="FFFF00"/>
              </a:solidFill>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rmAutofit/>
          </a:bodyPr>
          <a:lstStyle/>
          <a:p>
            <a:pPr algn="just"/>
            <a:r>
              <a:rPr lang="lt-LT" sz="2400" dirty="0" smtClean="0">
                <a:solidFill>
                  <a:srgbClr val="FF0000"/>
                </a:solidFill>
                <a:latin typeface="Times New Roman" pitchFamily="18" charset="0"/>
                <a:cs typeface="Times New Roman" pitchFamily="18" charset="0"/>
              </a:rPr>
              <a:t>Socialiniuose tinkluose laiką leidžiantys darbuotojai vien Didžiojoje Britanijoje vėjais paleidžia kone 1,5 mlrd. svarų kasmet, o bendras biuro darbo produktyvumas dėl to sumažėja keliais procentais, rodo įvairūs tyrimai</a:t>
            </a:r>
            <a:r>
              <a:rPr lang="lt-LT" sz="2400" dirty="0" smtClean="0">
                <a:solidFill>
                  <a:srgbClr val="FF0000"/>
                </a:solidFill>
                <a:latin typeface="Times New Roman" pitchFamily="18" charset="0"/>
                <a:cs typeface="Times New Roman" pitchFamily="18" charset="0"/>
              </a:rPr>
              <a:t>.</a:t>
            </a:r>
          </a:p>
          <a:p>
            <a:pPr algn="just"/>
            <a:r>
              <a:rPr lang="lt-LT" sz="2400" dirty="0" smtClean="0">
                <a:solidFill>
                  <a:srgbClr val="FF0000"/>
                </a:solidFill>
                <a:latin typeface="Times New Roman" pitchFamily="18" charset="0"/>
                <a:cs typeface="Times New Roman" pitchFamily="18" charset="0"/>
              </a:rPr>
              <a:t>Socialiniai tinklai virsta nauja terpe reklamai, tačiau rinkodarininkams tenka galvoti ne tik apie produkto populiarinimą, bet ir apie reputacijos išsaugojimą – vienas neigiamas įrašas asmeniniame puslapyje gali niekais paversti ilgų metų darbą.</a:t>
            </a:r>
          </a:p>
          <a:p>
            <a:pPr algn="just"/>
            <a:r>
              <a:rPr lang="lt-LT" sz="2400" dirty="0" smtClean="0">
                <a:solidFill>
                  <a:srgbClr val="FF0000"/>
                </a:solidFill>
                <a:latin typeface="Times New Roman" pitchFamily="18" charset="0"/>
                <a:cs typeface="Times New Roman" pitchFamily="18" charset="0"/>
              </a:rPr>
              <a:t>Kelios </a:t>
            </a:r>
            <a:r>
              <a:rPr lang="lt-LT" sz="2400" dirty="0" smtClean="0">
                <a:solidFill>
                  <a:srgbClr val="FF0000"/>
                </a:solidFill>
                <a:latin typeface="Times New Roman" pitchFamily="18" charset="0"/>
                <a:cs typeface="Times New Roman" pitchFamily="18" charset="0"/>
              </a:rPr>
              <a:t>minutės, praleistos naršant internete savo malonumui, skatina kūrybiškumą.</a:t>
            </a:r>
            <a:endParaRPr lang="lt-LT" sz="2400" dirty="0">
              <a:solidFill>
                <a:srgbClr val="FF0000"/>
              </a:solidFill>
              <a:latin typeface="Times New Roman" pitchFamily="18" charset="0"/>
              <a:cs typeface="Times New Roman" pitchFamily="18"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additive="base">
                                        <p:cTn id="2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Documents and Settings\Djmakasa\Desktop\social-network-media.jpg"/>
          <p:cNvPicPr>
            <a:picLocks noChangeAspect="1" noChangeArrowheads="1"/>
          </p:cNvPicPr>
          <p:nvPr/>
        </p:nvPicPr>
        <p:blipFill>
          <a:blip r:embed="rId2" cstate="print">
            <a:lum bright="-24000" contrast="-16000"/>
          </a:blip>
          <a:srcRect/>
          <a:stretch>
            <a:fillRect/>
          </a:stretch>
        </p:blipFill>
        <p:spPr bwMode="auto">
          <a:xfrm>
            <a:off x="0" y="0"/>
            <a:ext cx="9144000" cy="6858000"/>
          </a:xfrm>
          <a:prstGeom prst="rect">
            <a:avLst/>
          </a:prstGeom>
          <a:noFill/>
        </p:spPr>
      </p:pic>
      <p:sp>
        <p:nvSpPr>
          <p:cNvPr id="3" name="Content Placeholder 2"/>
          <p:cNvSpPr>
            <a:spLocks noGrp="1"/>
          </p:cNvSpPr>
          <p:nvPr>
            <p:ph sz="quarter" idx="1"/>
          </p:nvPr>
        </p:nvSpPr>
        <p:spPr>
          <a:effectLst>
            <a:outerShdw blurRad="50800" dist="38100" algn="l" rotWithShape="0">
              <a:prstClr val="black">
                <a:alpha val="40000"/>
              </a:prstClr>
            </a:outerShdw>
          </a:effectLst>
        </p:spPr>
        <p:txBody>
          <a:bodyPr>
            <a:normAutofit/>
          </a:bodyPr>
          <a:lstStyle/>
          <a:p>
            <a:pPr algn="just">
              <a:buNone/>
            </a:pPr>
            <a:r>
              <a:rPr lang="lt-LT" sz="2400" b="1" dirty="0" smtClean="0">
                <a:solidFill>
                  <a:srgbClr val="FFFF00"/>
                </a:solidFill>
                <a:latin typeface="Times New Roman" pitchFamily="18" charset="0"/>
                <a:cs typeface="Times New Roman" pitchFamily="18" charset="0"/>
              </a:rPr>
              <a:t>Socialiniai tinklai sulaukia įvairių vertinimų: kai kuriems jie yra puiki galimybė bendrauti su visu pasauliu, iš kitų </a:t>
            </a:r>
            <a:r>
              <a:rPr lang="lt-LT" sz="2400" b="1" dirty="0" smtClean="0">
                <a:solidFill>
                  <a:srgbClr val="FFFF00"/>
                </a:solidFill>
                <a:latin typeface="Times New Roman" pitchFamily="18" charset="0"/>
                <a:cs typeface="Times New Roman" pitchFamily="18" charset="0"/>
              </a:rPr>
              <a:t>atima </a:t>
            </a:r>
            <a:r>
              <a:rPr lang="lt-LT" sz="2400" b="1" dirty="0" smtClean="0">
                <a:solidFill>
                  <a:srgbClr val="FFFF00"/>
                </a:solidFill>
                <a:latin typeface="Times New Roman" pitchFamily="18" charset="0"/>
                <a:cs typeface="Times New Roman" pitchFamily="18" charset="0"/>
              </a:rPr>
              <a:t>asmeninį gyvenimą ir tapatybę</a:t>
            </a:r>
            <a:r>
              <a:rPr lang="lt-LT" sz="2400" b="1" dirty="0" smtClean="0">
                <a:solidFill>
                  <a:srgbClr val="FFFF00"/>
                </a:solidFill>
                <a:latin typeface="Times New Roman" pitchFamily="18" charset="0"/>
                <a:cs typeface="Times New Roman" pitchFamily="18" charset="0"/>
              </a:rPr>
              <a:t>.</a:t>
            </a:r>
          </a:p>
          <a:p>
            <a:pPr algn="just">
              <a:buNone/>
            </a:pPr>
            <a:r>
              <a:rPr lang="lt-LT" sz="2400" b="1" dirty="0" smtClean="0">
                <a:solidFill>
                  <a:srgbClr val="FFFF00"/>
                </a:solidFill>
                <a:latin typeface="Times New Roman" pitchFamily="18" charset="0"/>
                <a:cs typeface="Times New Roman" pitchFamily="18" charset="0"/>
              </a:rPr>
              <a:t>J</a:t>
            </a:r>
            <a:r>
              <a:rPr lang="lt-LT" sz="2400" b="1" dirty="0" smtClean="0">
                <a:solidFill>
                  <a:srgbClr val="FFFF00"/>
                </a:solidFill>
                <a:latin typeface="Times New Roman" pitchFamily="18" charset="0"/>
                <a:cs typeface="Times New Roman" pitchFamily="18" charset="0"/>
              </a:rPr>
              <a:t>aunimas </a:t>
            </a:r>
            <a:r>
              <a:rPr lang="lt-LT" sz="2400" b="1" dirty="0" smtClean="0">
                <a:solidFill>
                  <a:srgbClr val="FFFF00"/>
                </a:solidFill>
                <a:latin typeface="Times New Roman" pitchFamily="18" charset="0"/>
                <a:cs typeface="Times New Roman" pitchFamily="18" charset="0"/>
              </a:rPr>
              <a:t>be jokių kompleksų viešina internete privatų gyvenimą ir kuria naujus „aš“, vyresnieji linksta prie tradicinių vertybių. Todėl nemažai jaunų žmonių kompanijose, kurioms vadovauja vyresni žmonės, susiduria su priešiškumu.</a:t>
            </a:r>
            <a:endParaRPr lang="lt-LT" sz="2400" b="1" dirty="0">
              <a:solidFill>
                <a:srgbClr val="FFFF00"/>
              </a:solidFill>
              <a:latin typeface="Times New Roman" pitchFamily="18" charset="0"/>
              <a:cs typeface="Times New Roman" pitchFamily="18" charset="0"/>
            </a:endParaRPr>
          </a:p>
        </p:txBody>
      </p:sp>
      <p:sp>
        <p:nvSpPr>
          <p:cNvPr id="2" name="Title 1"/>
          <p:cNvSpPr>
            <a:spLocks noGrp="1"/>
          </p:cNvSpPr>
          <p:nvPr>
            <p:ph type="title"/>
          </p:nvPr>
        </p:nvSpPr>
        <p:spPr/>
        <p:txBody>
          <a:bodyPr>
            <a:normAutofit fontScale="90000"/>
          </a:bodyPr>
          <a:lstStyle/>
          <a:p>
            <a:pPr algn="ctr"/>
            <a:r>
              <a:rPr lang="lt-LT" b="1" dirty="0" smtClean="0">
                <a:solidFill>
                  <a:srgbClr val="00B050"/>
                </a:solidFill>
                <a:latin typeface="Times New Roman" pitchFamily="18" charset="0"/>
                <a:cs typeface="Times New Roman" pitchFamily="18" charset="0"/>
              </a:rPr>
              <a:t>Jaunimui viešumas įprastas, vyresniesiems – dar </a:t>
            </a:r>
            <a:r>
              <a:rPr lang="lt-LT" b="1" dirty="0" smtClean="0">
                <a:solidFill>
                  <a:srgbClr val="00B050"/>
                </a:solidFill>
                <a:latin typeface="Times New Roman" pitchFamily="18" charset="0"/>
                <a:cs typeface="Times New Roman" pitchFamily="18" charset="0"/>
              </a:rPr>
              <a:t>ne</a:t>
            </a:r>
            <a:endParaRPr lang="lt-LT" dirty="0">
              <a:solidFill>
                <a:srgbClr val="00B050"/>
              </a:solidFill>
              <a:latin typeface="Times New Roman" pitchFamily="18" charset="0"/>
              <a:cs typeface="Times New Roman" pitchFamily="18"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p:stCondLst>
                              <p:cond delay="500"/>
                            </p:stCondLst>
                            <p:childTnLst>
                              <p:par>
                                <p:cTn id="9" presetID="2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edge">
                                      <p:cBhvr>
                                        <p:cTn id="11" dur="2000"/>
                                        <p:tgtEl>
                                          <p:spTgt spid="3">
                                            <p:txEl>
                                              <p:pRg st="0" end="0"/>
                                            </p:txEl>
                                          </p:spTgt>
                                        </p:tgtEl>
                                      </p:cBhvr>
                                    </p:animEffect>
                                  </p:childTnLst>
                                </p:cTn>
                              </p:par>
                            </p:childTnLst>
                          </p:cTn>
                        </p:par>
                        <p:par>
                          <p:cTn id="12" fill="hold">
                            <p:stCondLst>
                              <p:cond delay="2500"/>
                            </p:stCondLst>
                            <p:childTnLst>
                              <p:par>
                                <p:cTn id="13" presetID="20" presetClass="entr" presetSubtype="0"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edge">
                                      <p:cBhvr>
                                        <p:cTn id="15"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185</TotalTime>
  <Words>638</Words>
  <Application>Microsoft Office PowerPoint</Application>
  <PresentationFormat>On-screen Show (4:3)</PresentationFormat>
  <Paragraphs>68</Paragraphs>
  <Slides>14</Slides>
  <Notes>1</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Equity</vt:lpstr>
      <vt:lpstr>Socialiniai tinklai </vt:lpstr>
      <vt:lpstr>Turinys</vt:lpstr>
      <vt:lpstr>Įvadas</vt:lpstr>
      <vt:lpstr>Socialiniai tinklai plečiasi kosminiu greičiu</vt:lpstr>
      <vt:lpstr>Socialiniai tinklai Lietuvoje</vt:lpstr>
      <vt:lpstr>Socialinių tinklų paplitims skirtingose vietose</vt:lpstr>
      <vt:lpstr>Slide 7</vt:lpstr>
      <vt:lpstr>Socialinių tinklų pasekmės ir nauda</vt:lpstr>
      <vt:lpstr>Jaunimui viešumas įprastas, vyresniesiems – dar ne</vt:lpstr>
      <vt:lpstr>Virtualūs socialiniai tinklai - naujas iššūkis bibliotekininkams</vt:lpstr>
      <vt:lpstr>Kaip apsisaugoti nuo grėsmių socialiniuose tinkluose?</vt:lpstr>
      <vt:lpstr>Išvados</vt:lpstr>
      <vt:lpstr>Šaltiniai</vt:lpstr>
      <vt:lpstr>Ačiū už dėmesį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Djmakasa</dc:creator>
  <cp:lastModifiedBy>Djmakasa</cp:lastModifiedBy>
  <cp:revision>17</cp:revision>
  <dcterms:created xsi:type="dcterms:W3CDTF">2010-11-17T18:32:11Z</dcterms:created>
  <dcterms:modified xsi:type="dcterms:W3CDTF">2010-11-20T13:50:20Z</dcterms:modified>
</cp:coreProperties>
</file>